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4"/>
  </p:sldMasterIdLst>
  <p:sldIdLst>
    <p:sldId id="257" r:id="rId5"/>
    <p:sldId id="256" r:id="rId6"/>
    <p:sldId id="258" r:id="rId7"/>
    <p:sldId id="259" r:id="rId8"/>
    <p:sldId id="261" r:id="rId9"/>
    <p:sldId id="266" r:id="rId10"/>
    <p:sldId id="267" r:id="rId11"/>
    <p:sldId id="260" r:id="rId12"/>
    <p:sldId id="262" r:id="rId13"/>
    <p:sldId id="263" r:id="rId14"/>
    <p:sldId id="264" r:id="rId15"/>
    <p:sldId id="265" r:id="rId16"/>
    <p:sldId id="270" r:id="rId17"/>
    <p:sldId id="268" r:id="rId18"/>
    <p:sldId id="271" r:id="rId19"/>
    <p:sldId id="272" r:id="rId20"/>
    <p:sldId id="273" r:id="rId21"/>
    <p:sldId id="274" r:id="rId22"/>
    <p:sldId id="275" r:id="rId23"/>
    <p:sldId id="276" r:id="rId24"/>
    <p:sldId id="269" r:id="rId25"/>
    <p:sldId id="277" r:id="rId26"/>
    <p:sldId id="278" r:id="rId27"/>
    <p:sldId id="279" r:id="rId28"/>
    <p:sldId id="280" r:id="rId29"/>
    <p:sldId id="281" r:id="rId30"/>
    <p:sldId id="282" r:id="rId31"/>
    <p:sldId id="283" r:id="rId32"/>
    <p:sldId id="284" r:id="rId33"/>
    <p:sldId id="294" r:id="rId34"/>
    <p:sldId id="295" r:id="rId35"/>
    <p:sldId id="291" r:id="rId36"/>
    <p:sldId id="292" r:id="rId37"/>
    <p:sldId id="293" r:id="rId38"/>
    <p:sldId id="296" r:id="rId39"/>
    <p:sldId id="297" r:id="rId40"/>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 userDrawn="1">
          <p15:clr>
            <a:srgbClr val="A4A3A4"/>
          </p15:clr>
        </p15:guide>
        <p15:guide id="2" pos="346" userDrawn="1">
          <p15:clr>
            <a:srgbClr val="A4A3A4"/>
          </p15:clr>
        </p15:guide>
        <p15:guide id="3" pos="3974" userDrawn="1">
          <p15:clr>
            <a:srgbClr val="A4A3A4"/>
          </p15:clr>
        </p15:guide>
        <p15:guide id="4" orient="horz" pos="54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63E"/>
    <a:srgbClr val="14345D"/>
    <a:srgbClr val="6086C0"/>
    <a:srgbClr val="62C5EB"/>
    <a:srgbClr val="89CDB6"/>
    <a:srgbClr val="AFCF64"/>
    <a:srgbClr val="F9E865"/>
    <a:srgbClr val="FFB351"/>
    <a:srgbClr val="F96040"/>
    <a:srgbClr val="23B5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86" d="100"/>
          <a:sy n="86" d="100"/>
        </p:scale>
        <p:origin x="3040" y="208"/>
      </p:cViewPr>
      <p:guideLst>
        <p:guide orient="horz" pos="340"/>
        <p:guide pos="346"/>
        <p:guide pos="3974"/>
        <p:guide orient="horz" pos="54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6350" y="-11290"/>
            <a:ext cx="6877353" cy="9166580"/>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47947" y="3206046"/>
            <a:ext cx="4370039" cy="2195069"/>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7947" y="5401113"/>
            <a:ext cx="4370039" cy="1462532"/>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16456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12800"/>
            <a:ext cx="4760786" cy="4538133"/>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5960533"/>
            <a:ext cx="4760786" cy="2094616"/>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996397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64" y="812800"/>
            <a:ext cx="4554137" cy="4030133"/>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25806" y="4842933"/>
            <a:ext cx="4064853" cy="50800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5960533"/>
            <a:ext cx="4760786" cy="2094616"/>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
        <p:nvSpPr>
          <p:cNvPr id="24" name="TextBox 23"/>
          <p:cNvSpPr txBox="1"/>
          <p:nvPr/>
        </p:nvSpPr>
        <p:spPr>
          <a:xfrm>
            <a:off x="362034" y="1053838"/>
            <a:ext cx="342989" cy="779701"/>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5060775" y="3848742"/>
            <a:ext cx="342989" cy="779701"/>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22449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457199" y="2575984"/>
            <a:ext cx="4760786" cy="3460613"/>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457199" y="6036597"/>
            <a:ext cx="4760786" cy="2018552"/>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57607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581164" y="812800"/>
            <a:ext cx="4554137" cy="4030133"/>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457198" y="5350933"/>
            <a:ext cx="4760787" cy="685664"/>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6036597"/>
            <a:ext cx="4760786" cy="2018552"/>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
        <p:nvSpPr>
          <p:cNvPr id="24" name="TextBox 23"/>
          <p:cNvSpPr txBox="1"/>
          <p:nvPr/>
        </p:nvSpPr>
        <p:spPr>
          <a:xfrm>
            <a:off x="362034" y="1053838"/>
            <a:ext cx="342989" cy="779701"/>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5060775" y="3848742"/>
            <a:ext cx="342989" cy="779701"/>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679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461886" y="812800"/>
            <a:ext cx="4756099" cy="4030133"/>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457198" y="5350933"/>
            <a:ext cx="4760787" cy="685664"/>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6036597"/>
            <a:ext cx="4760786" cy="2018552"/>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184097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1071920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82984" y="812801"/>
            <a:ext cx="734109" cy="7001935"/>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457199" y="812801"/>
            <a:ext cx="3896270" cy="70019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1179390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1" name="Picture 10" descr="Colorful movie theater seats.">
            <a:extLst>
              <a:ext uri="{FF2B5EF4-FFF2-40B4-BE49-F238E27FC236}">
                <a16:creationId xmlns:a16="http://schemas.microsoft.com/office/drawing/2014/main" id="{B22F1A4A-12AA-5840-9EED-01DC10F9EFAA}"/>
              </a:ext>
            </a:extLst>
          </p:cNvPr>
          <p:cNvPicPr>
            <a:picLocks noChangeAspect="1"/>
          </p:cNvPicPr>
          <p:nvPr userDrawn="1"/>
        </p:nvPicPr>
        <p:blipFill>
          <a:blip r:embed="rId2"/>
          <a:stretch>
            <a:fillRect/>
          </a:stretch>
        </p:blipFill>
        <p:spPr>
          <a:xfrm>
            <a:off x="0" y="0"/>
            <a:ext cx="6858000" cy="91440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606733" y="2713182"/>
            <a:ext cx="2308412" cy="1179080"/>
          </a:xfrm>
          <a:prstGeom prst="rect">
            <a:avLst/>
          </a:prstGeom>
        </p:spPr>
        <p:txBody>
          <a:bodyPr lIns="0" rIns="0"/>
          <a:lstStyle>
            <a:lvl1pPr marL="0" indent="0" algn="l">
              <a:lnSpc>
                <a:spcPct val="110000"/>
              </a:lnSpc>
              <a:buNone/>
              <a:defRPr sz="1235">
                <a:solidFill>
                  <a:schemeClr val="bg1"/>
                </a:solidFill>
              </a:defRPr>
            </a:lvl1pPr>
            <a:lvl2pPr marL="342894" indent="0" algn="l">
              <a:buNone/>
              <a:defRPr sz="1235">
                <a:solidFill>
                  <a:schemeClr val="bg1"/>
                </a:solidFill>
              </a:defRPr>
            </a:lvl2pPr>
            <a:lvl3pPr marL="685787" indent="0" algn="l">
              <a:buNone/>
              <a:defRPr sz="1235">
                <a:solidFill>
                  <a:schemeClr val="bg1"/>
                </a:solidFill>
              </a:defRPr>
            </a:lvl3pPr>
            <a:lvl4pPr marL="1028680" indent="0" algn="l">
              <a:buNone/>
              <a:defRPr sz="1235">
                <a:solidFill>
                  <a:schemeClr val="bg1"/>
                </a:solidFill>
              </a:defRPr>
            </a:lvl4pPr>
            <a:lvl5pPr marL="1371573" indent="0" algn="l">
              <a:buNone/>
              <a:defRPr sz="1235">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3952019" y="2713182"/>
            <a:ext cx="2308412" cy="1179080"/>
          </a:xfrm>
          <a:prstGeom prst="rect">
            <a:avLst/>
          </a:prstGeom>
        </p:spPr>
        <p:txBody>
          <a:bodyPr lIns="0" rIns="0"/>
          <a:lstStyle>
            <a:lvl1pPr marL="0" indent="0" algn="r">
              <a:lnSpc>
                <a:spcPct val="110000"/>
              </a:lnSpc>
              <a:buNone/>
              <a:defRPr sz="1235">
                <a:solidFill>
                  <a:schemeClr val="bg1"/>
                </a:solidFill>
              </a:defRPr>
            </a:lvl1pPr>
            <a:lvl2pPr marL="342894" indent="0" algn="r">
              <a:buNone/>
              <a:defRPr sz="1235">
                <a:solidFill>
                  <a:schemeClr val="bg1"/>
                </a:solidFill>
              </a:defRPr>
            </a:lvl2pPr>
            <a:lvl3pPr marL="685787" indent="0" algn="r">
              <a:buNone/>
              <a:defRPr sz="1235">
                <a:solidFill>
                  <a:schemeClr val="bg1"/>
                </a:solidFill>
              </a:defRPr>
            </a:lvl3pPr>
            <a:lvl4pPr marL="1028680" indent="0" algn="r">
              <a:buNone/>
              <a:defRPr sz="1235">
                <a:solidFill>
                  <a:schemeClr val="bg1"/>
                </a:solidFill>
              </a:defRPr>
            </a:lvl4pPr>
            <a:lvl5pPr marL="1371573" indent="0" algn="r">
              <a:buNone/>
              <a:defRPr sz="1235">
                <a:solidFill>
                  <a:schemeClr val="bg1"/>
                </a:solidFill>
              </a:defRPr>
            </a:lvl5pPr>
          </a:lstStyle>
          <a:p>
            <a:pPr lvl="0"/>
            <a:r>
              <a:rPr lang="en-US"/>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606735" y="2313423"/>
            <a:ext cx="2308003" cy="360506"/>
          </a:xfrm>
          <a:prstGeom prst="rect">
            <a:avLst/>
          </a:prstGeom>
        </p:spPr>
        <p:txBody>
          <a:bodyPr lIns="0" rIns="0"/>
          <a:lstStyle>
            <a:lvl1pPr marL="0" indent="0">
              <a:buNone/>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3951407" y="2313423"/>
            <a:ext cx="2308003" cy="360506"/>
          </a:xfrm>
          <a:prstGeom prst="rect">
            <a:avLst/>
          </a:prstGeom>
        </p:spPr>
        <p:txBody>
          <a:bodyPr lIns="0" rIns="0"/>
          <a:lstStyle>
            <a:lvl1pPr marL="0" indent="0" algn="r">
              <a:buNone/>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606734" y="4064805"/>
            <a:ext cx="77317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5486241" y="4056895"/>
            <a:ext cx="77317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1599640" y="8658805"/>
            <a:ext cx="3658721" cy="360506"/>
          </a:xfrm>
          <a:prstGeom prst="rect">
            <a:avLst/>
          </a:prstGeom>
        </p:spPr>
        <p:txBody>
          <a:bodyPr anchor="ctr"/>
          <a:lstStyle>
            <a:lvl1pPr marL="0" indent="0" algn="ctr">
              <a:buNone/>
              <a:defRPr sz="1588">
                <a:solidFill>
                  <a:schemeClr val="bg1"/>
                </a:solidFill>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606733" y="460277"/>
            <a:ext cx="5734749" cy="311727"/>
          </a:xfrm>
          <a:prstGeom prst="rect">
            <a:avLst/>
          </a:prstGeom>
        </p:spPr>
        <p:txBody>
          <a:bodyPr lIns="0" rIns="0"/>
          <a:lstStyle>
            <a:lvl1pPr marL="0" indent="0" algn="r">
              <a:buNone/>
              <a:defRPr sz="1588">
                <a:solidFill>
                  <a:schemeClr val="bg1"/>
                </a:solidFill>
              </a:defRPr>
            </a:lvl1pPr>
            <a:lvl2pPr marL="342894" indent="0">
              <a:buNone/>
              <a:defRPr sz="1588">
                <a:solidFill>
                  <a:schemeClr val="bg1"/>
                </a:solidFill>
              </a:defRPr>
            </a:lvl2pPr>
            <a:lvl3pPr marL="685787" indent="0">
              <a:buNone/>
              <a:defRPr sz="1235">
                <a:solidFill>
                  <a:schemeClr val="bg1"/>
                </a:solidFill>
              </a:defRPr>
            </a:lvl3pPr>
            <a:lvl4pPr marL="1028680" indent="0">
              <a:buNone/>
              <a:defRPr sz="1059">
                <a:solidFill>
                  <a:schemeClr val="bg1"/>
                </a:solidFill>
              </a:defRPr>
            </a:lvl4pPr>
            <a:lvl5pPr marL="1371573" indent="0">
              <a:buNone/>
              <a:defRPr sz="1059">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606733" y="875897"/>
            <a:ext cx="5734749" cy="720147"/>
          </a:xfrm>
          <a:prstGeom prst="rect">
            <a:avLst/>
          </a:prstGeom>
        </p:spPr>
        <p:txBody>
          <a:bodyPr lIns="0" rIns="0" anchor="ctr"/>
          <a:lstStyle>
            <a:lvl1pPr>
              <a:defRPr lang="en-US" sz="7764" cap="all" spc="-265" baseline="0">
                <a:solidFill>
                  <a:schemeClr val="accent4"/>
                </a:solidFill>
                <a:ea typeface="+mn-ea"/>
                <a:cs typeface="+mn-cs"/>
              </a:defRPr>
            </a:lvl1pPr>
          </a:lstStyle>
          <a:p>
            <a:pPr marL="0" lvl="0" indent="0">
              <a:spcBef>
                <a:spcPts val="75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5209207" y="7445244"/>
            <a:ext cx="1648793" cy="169875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5730892" y="7966364"/>
            <a:ext cx="1143000" cy="117763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6265337" y="8513778"/>
            <a:ext cx="611689" cy="63022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solidFill>
                <a:schemeClr val="accent2"/>
              </a:solidFill>
            </a:endParaRPr>
          </a:p>
        </p:txBody>
      </p:sp>
      <p:cxnSp>
        <p:nvCxnSpPr>
          <p:cNvPr id="15" name="Straight Connector 14">
            <a:extLst>
              <a:ext uri="{FF2B5EF4-FFF2-40B4-BE49-F238E27FC236}">
                <a16:creationId xmlns:a16="http://schemas.microsoft.com/office/drawing/2014/main" id="{D4FA5212-DF73-AE46-A95F-80644FFB37C8}"/>
              </a:ext>
            </a:extLst>
          </p:cNvPr>
          <p:cNvCxnSpPr>
            <a:cxnSpLocks/>
          </p:cNvCxnSpPr>
          <p:nvPr userDrawn="1"/>
        </p:nvCxnSpPr>
        <p:spPr>
          <a:xfrm flipH="1">
            <a:off x="602727" y="601051"/>
            <a:ext cx="397898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AD2439-3A94-354F-B070-A9A9967E1C67}"/>
              </a:ext>
            </a:extLst>
          </p:cNvPr>
          <p:cNvCxnSpPr>
            <a:cxnSpLocks/>
          </p:cNvCxnSpPr>
          <p:nvPr userDrawn="1"/>
        </p:nvCxnSpPr>
        <p:spPr>
          <a:xfrm flipH="1">
            <a:off x="602728" y="1831335"/>
            <a:ext cx="565254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4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17285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199" y="3601158"/>
            <a:ext cx="4760786" cy="2435441"/>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457199" y="6036597"/>
            <a:ext cx="4760786" cy="11472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539609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12800"/>
            <a:ext cx="4760786" cy="17610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2880785"/>
            <a:ext cx="2316082" cy="51743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901903" y="2880787"/>
            <a:ext cx="2316083" cy="517436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2E2C6F-EF9B-4B9B-9664-C8CFFD5D581A}" type="datetimeFigureOut">
              <a:rPr lang="en-US" smtClean="0"/>
              <a:t>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83296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812800"/>
            <a:ext cx="4760785" cy="1761067"/>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199" y="2881311"/>
            <a:ext cx="2318004" cy="768349"/>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199" y="3649662"/>
            <a:ext cx="2318004" cy="44054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899980" y="2881311"/>
            <a:ext cx="2318004" cy="768349"/>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2899980" y="3649662"/>
            <a:ext cx="2318004" cy="44054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2E2C6F-EF9B-4B9B-9664-C8CFFD5D581A}" type="datetimeFigureOut">
              <a:rPr lang="en-US" smtClean="0"/>
              <a:t>1/28/22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244011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812800"/>
            <a:ext cx="4760786" cy="17610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2E2C6F-EF9B-4B9B-9664-C8CFFD5D581A}" type="datetimeFigureOut">
              <a:rPr lang="en-US" smtClean="0"/>
              <a:t>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80687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75E58-1529-4942-85D9-4437A17B2BE2}" type="datetimeFigureOut">
              <a:rPr lang="en-US" smtClean="0"/>
              <a:t>1/28/22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E2CA46-ABFB-4E78-8E05-4E1EA2D8FE01}" type="slidenum">
              <a:rPr lang="en-US" smtClean="0"/>
              <a:t>‹#›</a:t>
            </a:fld>
            <a:endParaRPr lang="en-US"/>
          </a:p>
        </p:txBody>
      </p:sp>
    </p:spTree>
    <p:extLst>
      <p:ext uri="{BB962C8B-B14F-4D97-AF65-F5344CB8AC3E}">
        <p14:creationId xmlns:p14="http://schemas.microsoft.com/office/powerpoint/2010/main" val="39183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1998139"/>
            <a:ext cx="2092637" cy="1704621"/>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2678456" y="686567"/>
            <a:ext cx="2539528" cy="736858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199" y="3702759"/>
            <a:ext cx="2092637" cy="3445932"/>
          </a:xfrm>
        </p:spPr>
        <p:txBody>
          <a:bodyPr>
            <a:normAutofit/>
          </a:bodyPr>
          <a:lstStyle>
            <a:lvl1pPr marL="0" indent="0">
              <a:buNone/>
              <a:defRPr sz="105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552E2C6F-EF9B-4B9B-9664-C8CFFD5D581A}" type="datetimeFigureOut">
              <a:rPr lang="en-US" smtClean="0"/>
              <a:t>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654597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400800"/>
            <a:ext cx="4760786" cy="755651"/>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199" y="812800"/>
            <a:ext cx="4760786" cy="5127624"/>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57199" y="7156451"/>
            <a:ext cx="4760786" cy="898699"/>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52E2C6F-EF9B-4B9B-9664-C8CFFD5D581A}" type="datetimeFigureOut">
              <a:rPr lang="en-US" smtClean="0"/>
              <a:t>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4106166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6350" y="-11290"/>
            <a:ext cx="6877354" cy="9166580"/>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457200" y="812800"/>
            <a:ext cx="4760785" cy="176106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199" y="2880787"/>
            <a:ext cx="4760786" cy="51743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53944" y="8055152"/>
            <a:ext cx="513099" cy="486833"/>
          </a:xfrm>
          <a:prstGeom prst="rect">
            <a:avLst/>
          </a:prstGeom>
        </p:spPr>
        <p:txBody>
          <a:bodyPr vert="horz" lIns="91440" tIns="45720" rIns="91440" bIns="45720" rtlCol="0" anchor="ctr"/>
          <a:lstStyle>
            <a:lvl1pPr algn="r">
              <a:defRPr sz="675">
                <a:solidFill>
                  <a:schemeClr val="tx1">
                    <a:tint val="75000"/>
                  </a:schemeClr>
                </a:solidFill>
              </a:defRPr>
            </a:lvl1pPr>
          </a:lstStyle>
          <a:p>
            <a:fld id="{552E2C6F-EF9B-4B9B-9664-C8CFFD5D581A}" type="datetimeFigureOut">
              <a:rPr lang="en-US" smtClean="0"/>
              <a:t>1/28/22</a:t>
            </a:fld>
            <a:endParaRPr lang="en-US" dirty="0"/>
          </a:p>
        </p:txBody>
      </p:sp>
      <p:sp>
        <p:nvSpPr>
          <p:cNvPr id="5" name="Footer Placeholder 4"/>
          <p:cNvSpPr>
            <a:spLocks noGrp="1"/>
          </p:cNvSpPr>
          <p:nvPr>
            <p:ph type="ftr" sz="quarter" idx="3"/>
          </p:nvPr>
        </p:nvSpPr>
        <p:spPr>
          <a:xfrm>
            <a:off x="457200" y="8055152"/>
            <a:ext cx="3467230" cy="486833"/>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33507" y="8055152"/>
            <a:ext cx="384479" cy="486833"/>
          </a:xfrm>
          <a:prstGeom prst="rect">
            <a:avLst/>
          </a:prstGeom>
        </p:spPr>
        <p:txBody>
          <a:bodyPr vert="horz" lIns="91440" tIns="45720" rIns="91440" bIns="45720" rtlCol="0" anchor="ctr"/>
          <a:lstStyle>
            <a:lvl1pPr algn="r">
              <a:defRPr sz="675">
                <a:solidFill>
                  <a:schemeClr val="accent1"/>
                </a:solidFill>
              </a:defRPr>
            </a:lvl1pPr>
          </a:lstStyle>
          <a:p>
            <a:fld id="{BCD5153B-A88B-49C0-9DC6-81302951326B}" type="slidenum">
              <a:rPr lang="en-US" smtClean="0"/>
              <a:t>‹#›</a:t>
            </a:fld>
            <a:endParaRPr lang="en-US" dirty="0"/>
          </a:p>
        </p:txBody>
      </p:sp>
    </p:spTree>
    <p:extLst>
      <p:ext uri="{BB962C8B-B14F-4D97-AF65-F5344CB8AC3E}">
        <p14:creationId xmlns:p14="http://schemas.microsoft.com/office/powerpoint/2010/main" val="1817322639"/>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2" r:id="rId17"/>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D7B05AE-F1D3-F246-917E-3A73DC6FD61B}"/>
              </a:ext>
            </a:extLst>
          </p:cNvPr>
          <p:cNvSpPr>
            <a:spLocks noGrp="1"/>
          </p:cNvSpPr>
          <p:nvPr>
            <p:ph type="body" sz="quarter" idx="10"/>
          </p:nvPr>
        </p:nvSpPr>
        <p:spPr/>
        <p:txBody>
          <a:bodyPr/>
          <a:lstStyle/>
          <a:p>
            <a:r>
              <a:rPr lang="en-US" dirty="0"/>
              <a:t>Current Technology, availability of cloud power and AI now can be used to derive and drive customer engagement and business.</a:t>
            </a:r>
          </a:p>
        </p:txBody>
      </p:sp>
      <p:sp>
        <p:nvSpPr>
          <p:cNvPr id="13" name="Text Placeholder 12">
            <a:extLst>
              <a:ext uri="{FF2B5EF4-FFF2-40B4-BE49-F238E27FC236}">
                <a16:creationId xmlns:a16="http://schemas.microsoft.com/office/drawing/2014/main" id="{44E7CDFD-7790-A640-9ACB-9D9F14E11463}"/>
              </a:ext>
            </a:extLst>
          </p:cNvPr>
          <p:cNvSpPr>
            <a:spLocks noGrp="1"/>
          </p:cNvSpPr>
          <p:nvPr>
            <p:ph type="body" sz="quarter" idx="11"/>
          </p:nvPr>
        </p:nvSpPr>
        <p:spPr/>
        <p:txBody>
          <a:bodyPr>
            <a:normAutofit/>
          </a:bodyPr>
          <a:lstStyle/>
          <a:p>
            <a:pPr algn="l"/>
            <a:r>
              <a:rPr lang="en-US" b="0" i="0" dirty="0">
                <a:effectLst/>
                <a:latin typeface="alright_sans"/>
              </a:rPr>
              <a:t>On the theory that some snowflakes may be alike, the movie industry tries out predictive analytics on creativity.</a:t>
            </a:r>
          </a:p>
          <a:p>
            <a:pPr algn="l"/>
            <a:r>
              <a:rPr lang="en-US" sz="800" dirty="0">
                <a:latin typeface="alright_sans"/>
              </a:rPr>
              <a:t>                                                                            See Reference</a:t>
            </a:r>
            <a:endParaRPr lang="en-US" sz="800" dirty="0"/>
          </a:p>
        </p:txBody>
      </p:sp>
      <p:sp>
        <p:nvSpPr>
          <p:cNvPr id="17" name="Text Placeholder 16">
            <a:extLst>
              <a:ext uri="{FF2B5EF4-FFF2-40B4-BE49-F238E27FC236}">
                <a16:creationId xmlns:a16="http://schemas.microsoft.com/office/drawing/2014/main" id="{8159C9F5-3197-0445-A08E-D2D4FA7B6EEB}"/>
              </a:ext>
            </a:extLst>
          </p:cNvPr>
          <p:cNvSpPr>
            <a:spLocks noGrp="1"/>
          </p:cNvSpPr>
          <p:nvPr>
            <p:ph type="body" sz="quarter" idx="12"/>
          </p:nvPr>
        </p:nvSpPr>
        <p:spPr/>
        <p:txBody>
          <a:bodyPr/>
          <a:lstStyle/>
          <a:p>
            <a:r>
              <a:rPr lang="en-US" dirty="0"/>
              <a:t>Big Data</a:t>
            </a:r>
          </a:p>
        </p:txBody>
      </p:sp>
      <p:sp>
        <p:nvSpPr>
          <p:cNvPr id="18" name="Text Placeholder 17">
            <a:extLst>
              <a:ext uri="{FF2B5EF4-FFF2-40B4-BE49-F238E27FC236}">
                <a16:creationId xmlns:a16="http://schemas.microsoft.com/office/drawing/2014/main" id="{E27F62D6-4966-064C-9DBA-65E5B2A7476D}"/>
              </a:ext>
            </a:extLst>
          </p:cNvPr>
          <p:cNvSpPr>
            <a:spLocks noGrp="1"/>
          </p:cNvSpPr>
          <p:nvPr>
            <p:ph type="body" sz="quarter" idx="13"/>
          </p:nvPr>
        </p:nvSpPr>
        <p:spPr/>
        <p:txBody>
          <a:bodyPr/>
          <a:lstStyle/>
          <a:p>
            <a:r>
              <a:rPr lang="en-US" dirty="0"/>
              <a:t>Challenges</a:t>
            </a:r>
          </a:p>
        </p:txBody>
      </p:sp>
      <p:sp>
        <p:nvSpPr>
          <p:cNvPr id="20" name="Title">
            <a:extLst>
              <a:ext uri="{FF2B5EF4-FFF2-40B4-BE49-F238E27FC236}">
                <a16:creationId xmlns:a16="http://schemas.microsoft.com/office/drawing/2014/main" id="{9171DEF7-A61D-CC4C-A663-F3A746DA9307}"/>
              </a:ext>
            </a:extLst>
          </p:cNvPr>
          <p:cNvSpPr>
            <a:spLocks noGrp="1"/>
          </p:cNvSpPr>
          <p:nvPr>
            <p:ph type="body" sz="quarter" idx="15"/>
          </p:nvPr>
        </p:nvSpPr>
        <p:spPr/>
        <p:txBody>
          <a:bodyPr/>
          <a:lstStyle/>
          <a:p>
            <a:r>
              <a:rPr lang="en-US" dirty="0"/>
              <a:t>MOVIES</a:t>
            </a:r>
          </a:p>
        </p:txBody>
      </p:sp>
      <p:sp>
        <p:nvSpPr>
          <p:cNvPr id="4" name="Text Placeholder 3">
            <a:extLst>
              <a:ext uri="{FF2B5EF4-FFF2-40B4-BE49-F238E27FC236}">
                <a16:creationId xmlns:a16="http://schemas.microsoft.com/office/drawing/2014/main" id="{2A3EF717-1FB0-914E-938F-9A05A994C939}"/>
              </a:ext>
            </a:extLst>
          </p:cNvPr>
          <p:cNvSpPr>
            <a:spLocks noGrp="1"/>
          </p:cNvSpPr>
          <p:nvPr>
            <p:ph type="body" sz="quarter" idx="16"/>
          </p:nvPr>
        </p:nvSpPr>
        <p:spPr/>
        <p:txBody>
          <a:bodyPr>
            <a:normAutofit lnSpcReduction="10000"/>
          </a:bodyPr>
          <a:lstStyle/>
          <a:p>
            <a:r>
              <a:rPr lang="en-US" dirty="0"/>
              <a:t>Data Science</a:t>
            </a:r>
          </a:p>
        </p:txBody>
      </p:sp>
      <p:sp>
        <p:nvSpPr>
          <p:cNvPr id="22" name="Title 21">
            <a:extLst>
              <a:ext uri="{FF2B5EF4-FFF2-40B4-BE49-F238E27FC236}">
                <a16:creationId xmlns:a16="http://schemas.microsoft.com/office/drawing/2014/main" id="{63144A03-4F69-4BAE-B210-2CAB9F69C35D}"/>
              </a:ext>
            </a:extLst>
          </p:cNvPr>
          <p:cNvSpPr>
            <a:spLocks noGrp="1"/>
          </p:cNvSpPr>
          <p:nvPr>
            <p:ph type="title"/>
          </p:nvPr>
        </p:nvSpPr>
        <p:spPr/>
        <p:txBody>
          <a:bodyPr>
            <a:normAutofit fontScale="90000"/>
          </a:bodyPr>
          <a:lstStyle/>
          <a:p>
            <a:r>
              <a:rPr lang="en-US" dirty="0"/>
              <a:t>MovieS</a:t>
            </a:r>
          </a:p>
        </p:txBody>
      </p:sp>
    </p:spTree>
    <p:extLst>
      <p:ext uri="{BB962C8B-B14F-4D97-AF65-F5344CB8AC3E}">
        <p14:creationId xmlns:p14="http://schemas.microsoft.com/office/powerpoint/2010/main" val="3934170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marL="0" indent="0" algn="ctr">
              <a:buNone/>
            </a:pPr>
            <a:r>
              <a:rPr lang="en-US" sz="2000" b="1" dirty="0"/>
              <a:t>Recommendation </a:t>
            </a:r>
          </a:p>
          <a:p>
            <a:pPr>
              <a:buFont typeface="Wingdings" panose="05000000000000000000" pitchFamily="2" charset="2"/>
              <a:buChar char="v"/>
            </a:pPr>
            <a:r>
              <a:rPr lang="en-US" sz="1600" dirty="0"/>
              <a:t>Actor/Actress do provide some lead into the earnings.</a:t>
            </a:r>
          </a:p>
          <a:p>
            <a:pPr>
              <a:buFont typeface="Wingdings" panose="05000000000000000000" pitchFamily="2" charset="2"/>
              <a:buChar char="v"/>
            </a:pPr>
            <a:r>
              <a:rPr lang="en-US" sz="1600" dirty="0"/>
              <a:t>Critical finding is that women actors can lead to higher earnings.</a:t>
            </a:r>
          </a:p>
          <a:p>
            <a:pPr marL="0" indent="0">
              <a:buNone/>
            </a:pPr>
            <a:r>
              <a:rPr lang="en-US" sz="1600" dirty="0"/>
              <a:t> </a:t>
            </a:r>
          </a:p>
          <a:p>
            <a:endParaRPr lang="en-US" sz="1600" dirty="0"/>
          </a:p>
          <a:p>
            <a:endParaRPr lang="en-US" sz="1600" dirty="0"/>
          </a:p>
        </p:txBody>
      </p:sp>
      <p:pic>
        <p:nvPicPr>
          <p:cNvPr id="6" name="Picture 5">
            <a:extLst>
              <a:ext uri="{FF2B5EF4-FFF2-40B4-BE49-F238E27FC236}">
                <a16:creationId xmlns:a16="http://schemas.microsoft.com/office/drawing/2014/main" id="{898AECE2-4D37-4E85-9B16-8434E6D7A0B2}"/>
              </a:ext>
            </a:extLst>
          </p:cNvPr>
          <p:cNvPicPr>
            <a:picLocks noChangeAspect="1"/>
          </p:cNvPicPr>
          <p:nvPr/>
        </p:nvPicPr>
        <p:blipFill>
          <a:blip r:embed="rId2"/>
          <a:stretch>
            <a:fillRect/>
          </a:stretch>
        </p:blipFill>
        <p:spPr>
          <a:xfrm>
            <a:off x="1036461" y="182033"/>
            <a:ext cx="2933700" cy="1600200"/>
          </a:xfrm>
          <a:prstGeom prst="rect">
            <a:avLst/>
          </a:prstGeom>
        </p:spPr>
      </p:pic>
      <p:pic>
        <p:nvPicPr>
          <p:cNvPr id="5" name="Picture 4">
            <a:extLst>
              <a:ext uri="{FF2B5EF4-FFF2-40B4-BE49-F238E27FC236}">
                <a16:creationId xmlns:a16="http://schemas.microsoft.com/office/drawing/2014/main" id="{1C940EDD-9443-480A-AF9B-B54E4E99F212}"/>
              </a:ext>
            </a:extLst>
          </p:cNvPr>
          <p:cNvPicPr>
            <a:picLocks noChangeAspect="1"/>
          </p:cNvPicPr>
          <p:nvPr/>
        </p:nvPicPr>
        <p:blipFill>
          <a:blip r:embed="rId3"/>
          <a:stretch>
            <a:fillRect/>
          </a:stretch>
        </p:blipFill>
        <p:spPr>
          <a:xfrm>
            <a:off x="307318" y="4572000"/>
            <a:ext cx="4910667" cy="4412964"/>
          </a:xfrm>
          <a:prstGeom prst="rect">
            <a:avLst/>
          </a:prstGeom>
        </p:spPr>
      </p:pic>
    </p:spTree>
    <p:extLst>
      <p:ext uri="{BB962C8B-B14F-4D97-AF65-F5344CB8AC3E}">
        <p14:creationId xmlns:p14="http://schemas.microsoft.com/office/powerpoint/2010/main" val="2415652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marL="0" indent="0" algn="ctr">
              <a:buNone/>
            </a:pPr>
            <a:r>
              <a:rPr lang="en-US" sz="2000" b="1" dirty="0"/>
              <a:t>Recommendation </a:t>
            </a:r>
          </a:p>
          <a:p>
            <a:pPr>
              <a:buFont typeface="Wingdings" panose="05000000000000000000" pitchFamily="2" charset="2"/>
              <a:buChar char="v"/>
            </a:pPr>
            <a:r>
              <a:rPr lang="en-US" sz="1600" dirty="0"/>
              <a:t>Actor who is part of most of the movies in high earning movies but may not be lead actor. Tom hanks seems to be most dependable actor followed by Jennifer, confirming women power.</a:t>
            </a:r>
          </a:p>
          <a:p>
            <a:pPr>
              <a:buFont typeface="Wingdings" panose="05000000000000000000" pitchFamily="2" charset="2"/>
              <a:buChar char="v"/>
            </a:pPr>
            <a:endParaRPr lang="en-US" sz="1600" dirty="0"/>
          </a:p>
          <a:p>
            <a:pPr marL="0" indent="0">
              <a:buNone/>
            </a:pPr>
            <a:r>
              <a:rPr lang="en-US" sz="1600" dirty="0"/>
              <a:t> </a:t>
            </a:r>
          </a:p>
          <a:p>
            <a:endParaRPr lang="en-US" sz="1600" dirty="0"/>
          </a:p>
          <a:p>
            <a:endParaRPr lang="en-US" sz="1600" dirty="0"/>
          </a:p>
        </p:txBody>
      </p:sp>
      <p:pic>
        <p:nvPicPr>
          <p:cNvPr id="6" name="Picture 5">
            <a:extLst>
              <a:ext uri="{FF2B5EF4-FFF2-40B4-BE49-F238E27FC236}">
                <a16:creationId xmlns:a16="http://schemas.microsoft.com/office/drawing/2014/main" id="{898AECE2-4D37-4E85-9B16-8434E6D7A0B2}"/>
              </a:ext>
            </a:extLst>
          </p:cNvPr>
          <p:cNvPicPr>
            <a:picLocks noChangeAspect="1"/>
          </p:cNvPicPr>
          <p:nvPr/>
        </p:nvPicPr>
        <p:blipFill>
          <a:blip r:embed="rId2"/>
          <a:stretch>
            <a:fillRect/>
          </a:stretch>
        </p:blipFill>
        <p:spPr>
          <a:xfrm>
            <a:off x="1036461" y="182033"/>
            <a:ext cx="2933700" cy="1600200"/>
          </a:xfrm>
          <a:prstGeom prst="rect">
            <a:avLst/>
          </a:prstGeom>
        </p:spPr>
      </p:pic>
      <p:pic>
        <p:nvPicPr>
          <p:cNvPr id="3" name="Picture 2">
            <a:extLst>
              <a:ext uri="{FF2B5EF4-FFF2-40B4-BE49-F238E27FC236}">
                <a16:creationId xmlns:a16="http://schemas.microsoft.com/office/drawing/2014/main" id="{AC3C19C6-3550-4292-9CC8-6C7EB6050C40}"/>
              </a:ext>
            </a:extLst>
          </p:cNvPr>
          <p:cNvPicPr>
            <a:picLocks noChangeAspect="1"/>
          </p:cNvPicPr>
          <p:nvPr/>
        </p:nvPicPr>
        <p:blipFill>
          <a:blip r:embed="rId3"/>
          <a:stretch>
            <a:fillRect/>
          </a:stretch>
        </p:blipFill>
        <p:spPr>
          <a:xfrm>
            <a:off x="564268" y="4572000"/>
            <a:ext cx="5236785" cy="4220461"/>
          </a:xfrm>
          <a:prstGeom prst="rect">
            <a:avLst/>
          </a:prstGeom>
        </p:spPr>
      </p:pic>
    </p:spTree>
    <p:extLst>
      <p:ext uri="{BB962C8B-B14F-4D97-AF65-F5344CB8AC3E}">
        <p14:creationId xmlns:p14="http://schemas.microsoft.com/office/powerpoint/2010/main" val="1488732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marL="0" indent="0" algn="ctr">
              <a:buNone/>
            </a:pPr>
            <a:r>
              <a:rPr lang="en-US" sz="2000" b="1" dirty="0"/>
              <a:t>Dashboard </a:t>
            </a:r>
          </a:p>
          <a:p>
            <a:r>
              <a:rPr lang="en-US" sz="1600" dirty="0"/>
              <a:t>Powered by D-Tale. Use </a:t>
            </a:r>
            <a:r>
              <a:rPr lang="en-US" sz="1600" dirty="0" err="1"/>
              <a:t>imdb_data_copy</a:t>
            </a:r>
            <a:r>
              <a:rPr lang="en-US" sz="1600" dirty="0"/>
              <a:t> for overall drill down and </a:t>
            </a:r>
            <a:r>
              <a:rPr lang="en-US" sz="1600" dirty="0" err="1"/>
              <a:t>profilic_actors</a:t>
            </a:r>
            <a:r>
              <a:rPr lang="en-US" sz="1600" dirty="0"/>
              <a:t> to dive into highly active actors.</a:t>
            </a:r>
          </a:p>
        </p:txBody>
      </p:sp>
      <p:pic>
        <p:nvPicPr>
          <p:cNvPr id="5" name="Picture 4">
            <a:extLst>
              <a:ext uri="{FF2B5EF4-FFF2-40B4-BE49-F238E27FC236}">
                <a16:creationId xmlns:a16="http://schemas.microsoft.com/office/drawing/2014/main" id="{3EC995FC-D8A5-479F-9350-98B8681C9A71}"/>
              </a:ext>
            </a:extLst>
          </p:cNvPr>
          <p:cNvPicPr>
            <a:picLocks noChangeAspect="1"/>
          </p:cNvPicPr>
          <p:nvPr/>
        </p:nvPicPr>
        <p:blipFill>
          <a:blip r:embed="rId2"/>
          <a:stretch>
            <a:fillRect/>
          </a:stretch>
        </p:blipFill>
        <p:spPr>
          <a:xfrm>
            <a:off x="101600" y="4176742"/>
            <a:ext cx="6592711" cy="4515702"/>
          </a:xfrm>
          <a:prstGeom prst="rect">
            <a:avLst/>
          </a:prstGeom>
        </p:spPr>
      </p:pic>
      <p:pic>
        <p:nvPicPr>
          <p:cNvPr id="11" name="Picture 10">
            <a:extLst>
              <a:ext uri="{FF2B5EF4-FFF2-40B4-BE49-F238E27FC236}">
                <a16:creationId xmlns:a16="http://schemas.microsoft.com/office/drawing/2014/main" id="{6CB79658-5AF5-49B4-83D2-112C1265695D}"/>
              </a:ext>
            </a:extLst>
          </p:cNvPr>
          <p:cNvPicPr>
            <a:picLocks noChangeAspect="1"/>
          </p:cNvPicPr>
          <p:nvPr/>
        </p:nvPicPr>
        <p:blipFill>
          <a:blip r:embed="rId3"/>
          <a:stretch>
            <a:fillRect/>
          </a:stretch>
        </p:blipFill>
        <p:spPr>
          <a:xfrm>
            <a:off x="2209447" y="1182544"/>
            <a:ext cx="1581150" cy="1038225"/>
          </a:xfrm>
          <a:prstGeom prst="rect">
            <a:avLst/>
          </a:prstGeom>
        </p:spPr>
      </p:pic>
    </p:spTree>
    <p:extLst>
      <p:ext uri="{BB962C8B-B14F-4D97-AF65-F5344CB8AC3E}">
        <p14:creationId xmlns:p14="http://schemas.microsoft.com/office/powerpoint/2010/main" val="67569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EB82-E1E1-DD46-B19B-7CC4A1434433}"/>
              </a:ext>
            </a:extLst>
          </p:cNvPr>
          <p:cNvSpPr>
            <a:spLocks noGrp="1"/>
          </p:cNvSpPr>
          <p:nvPr>
            <p:ph type="title"/>
          </p:nvPr>
        </p:nvSpPr>
        <p:spPr>
          <a:xfrm>
            <a:off x="457199" y="501032"/>
            <a:ext cx="4760785" cy="1214880"/>
          </a:xfrm>
        </p:spPr>
        <p:txBody>
          <a:bodyPr>
            <a:normAutofit/>
          </a:bodyPr>
          <a:lstStyle/>
          <a:p>
            <a:r>
              <a:rPr lang="en-US" sz="2000" b="1" dirty="0">
                <a:solidFill>
                  <a:schemeClr val="tx1"/>
                </a:solidFill>
              </a:rPr>
              <a:t>Poster and </a:t>
            </a:r>
            <a:r>
              <a:rPr lang="en-US" sz="2000" b="1" dirty="0" err="1">
                <a:solidFill>
                  <a:schemeClr val="tx1"/>
                </a:solidFill>
              </a:rPr>
              <a:t>imdb</a:t>
            </a:r>
            <a:r>
              <a:rPr lang="en-US" sz="2000" b="1" dirty="0">
                <a:solidFill>
                  <a:schemeClr val="tx1"/>
                </a:solidFill>
              </a:rPr>
              <a:t> score vs grossing revenue relationship and tickets sold for Top Grossing Movies in US</a:t>
            </a:r>
          </a:p>
        </p:txBody>
      </p:sp>
      <p:sp>
        <p:nvSpPr>
          <p:cNvPr id="3" name="Content Placeholder 2">
            <a:extLst>
              <a:ext uri="{FF2B5EF4-FFF2-40B4-BE49-F238E27FC236}">
                <a16:creationId xmlns:a16="http://schemas.microsoft.com/office/drawing/2014/main" id="{B6CAD82D-8D1C-4B41-B498-E27A0ACC754F}"/>
              </a:ext>
            </a:extLst>
          </p:cNvPr>
          <p:cNvSpPr>
            <a:spLocks noGrp="1"/>
          </p:cNvSpPr>
          <p:nvPr>
            <p:ph idx="1"/>
          </p:nvPr>
        </p:nvSpPr>
        <p:spPr>
          <a:xfrm>
            <a:off x="457199" y="2368446"/>
            <a:ext cx="4760786" cy="5686705"/>
          </a:xfrm>
        </p:spPr>
        <p:txBody>
          <a:bodyPr>
            <a:normAutofit lnSpcReduction="10000"/>
          </a:bodyPr>
          <a:lstStyle/>
          <a:p>
            <a:endParaRPr lang="en-US" dirty="0"/>
          </a:p>
          <a:p>
            <a:r>
              <a:rPr lang="en-US" dirty="0"/>
              <a:t>Recall: The Highest Grossers data lists the top grossing movie for each year based on the tickets sold for each movie during that respective year and its corresponding year 2019 valuation(adjusted for inflation), Only in North America</a:t>
            </a:r>
          </a:p>
          <a:p>
            <a:endParaRPr lang="en-US" dirty="0"/>
          </a:p>
          <a:p>
            <a:endParaRPr lang="en-US" dirty="0"/>
          </a:p>
          <a:p>
            <a:endParaRPr lang="en-US" dirty="0"/>
          </a:p>
          <a:p>
            <a:endParaRPr lang="en-US" dirty="0"/>
          </a:p>
          <a:p>
            <a:endParaRPr lang="en-US" dirty="0"/>
          </a:p>
          <a:p>
            <a:endParaRPr lang="en-US" dirty="0"/>
          </a:p>
          <a:p>
            <a:r>
              <a:rPr lang="en-US" dirty="0"/>
              <a:t>'Number of Faces' contain the amount of actor’s faces on the theatrical poster. This doesn't count CGI characters, or characters with a mask covering their face, like Batman. Shrek and Toy Story are outliers for this data (everything else I checked to make sure it was accurate). </a:t>
            </a:r>
          </a:p>
          <a:p>
            <a:r>
              <a:rPr lang="en-US" dirty="0"/>
              <a:t>For the highest grossing films per year (US) you can see there is a positive correlation between every variable.</a:t>
            </a:r>
          </a:p>
          <a:p>
            <a:r>
              <a:rPr lang="en-US" dirty="0"/>
              <a:t>Specifically, the number of faces is most correlated with the total earning per year and the number of tickets sold (total per year is without inflation which is what I'm referring to).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D95DDFBB-D346-8A44-B2EC-554AC9D3A923}"/>
              </a:ext>
            </a:extLst>
          </p:cNvPr>
          <p:cNvPicPr>
            <a:picLocks noChangeAspect="1"/>
          </p:cNvPicPr>
          <p:nvPr/>
        </p:nvPicPr>
        <p:blipFill>
          <a:blip r:embed="rId2"/>
          <a:stretch>
            <a:fillRect/>
          </a:stretch>
        </p:blipFill>
        <p:spPr>
          <a:xfrm>
            <a:off x="191910" y="3996918"/>
            <a:ext cx="5592059" cy="1214880"/>
          </a:xfrm>
          <a:prstGeom prst="rect">
            <a:avLst/>
          </a:prstGeom>
        </p:spPr>
      </p:pic>
    </p:spTree>
    <p:extLst>
      <p:ext uri="{BB962C8B-B14F-4D97-AF65-F5344CB8AC3E}">
        <p14:creationId xmlns:p14="http://schemas.microsoft.com/office/powerpoint/2010/main" val="3455715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0CBE-A017-874C-8CBD-95D3C0AB8153}"/>
              </a:ext>
            </a:extLst>
          </p:cNvPr>
          <p:cNvSpPr>
            <a:spLocks noGrp="1"/>
          </p:cNvSpPr>
          <p:nvPr>
            <p:ph type="title"/>
          </p:nvPr>
        </p:nvSpPr>
        <p:spPr>
          <a:xfrm>
            <a:off x="457199" y="254833"/>
            <a:ext cx="4760785" cy="456367"/>
          </a:xfrm>
        </p:spPr>
        <p:txBody>
          <a:bodyPr>
            <a:normAutofit fontScale="90000"/>
          </a:bodyPr>
          <a:lstStyle/>
          <a:p>
            <a:r>
              <a:rPr lang="en-US" sz="2000" b="1" dirty="0">
                <a:solidFill>
                  <a:schemeClr val="tx1"/>
                </a:solidFill>
              </a:rPr>
              <a:t>Recommendation</a:t>
            </a:r>
            <a:br>
              <a:rPr lang="en-US" dirty="0"/>
            </a:br>
            <a:br>
              <a:rPr lang="en-US" dirty="0"/>
            </a:br>
            <a:endParaRPr lang="en-US" dirty="0"/>
          </a:p>
        </p:txBody>
      </p:sp>
      <p:sp>
        <p:nvSpPr>
          <p:cNvPr id="3" name="Content Placeholder 2">
            <a:extLst>
              <a:ext uri="{FF2B5EF4-FFF2-40B4-BE49-F238E27FC236}">
                <a16:creationId xmlns:a16="http://schemas.microsoft.com/office/drawing/2014/main" id="{0E6DE151-C365-384F-95D5-20978EDE181A}"/>
              </a:ext>
            </a:extLst>
          </p:cNvPr>
          <p:cNvSpPr>
            <a:spLocks noGrp="1"/>
          </p:cNvSpPr>
          <p:nvPr>
            <p:ph idx="1"/>
          </p:nvPr>
        </p:nvSpPr>
        <p:spPr>
          <a:xfrm>
            <a:off x="457198" y="1100111"/>
            <a:ext cx="4760786" cy="7789056"/>
          </a:xfrm>
        </p:spPr>
        <p:txBody>
          <a:bodyPr>
            <a:normAutofit/>
          </a:bodyPr>
          <a:lstStyle/>
          <a:p>
            <a:r>
              <a:rPr lang="en-US" dirty="0"/>
              <a:t>Additionally, it seems the </a:t>
            </a:r>
            <a:r>
              <a:rPr lang="en-US" dirty="0" err="1"/>
              <a:t>imdb</a:t>
            </a:r>
            <a:r>
              <a:rPr lang="en-US" dirty="0"/>
              <a:t> score has more to do with success than the number of faces on the poster.</a:t>
            </a:r>
          </a:p>
          <a:p>
            <a:r>
              <a:rPr lang="en-US" dirty="0"/>
              <a:t>The </a:t>
            </a:r>
            <a:r>
              <a:rPr lang="en-US" dirty="0" err="1"/>
              <a:t>imdb</a:t>
            </a:r>
            <a:r>
              <a:rPr lang="en-US" dirty="0"/>
              <a:t> score is more correlated with tickets sold than the number of faces on poster are.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My conclusion is, if there are more faces on the poster, and the </a:t>
            </a:r>
            <a:r>
              <a:rPr lang="en-US" dirty="0" err="1"/>
              <a:t>imdb</a:t>
            </a:r>
            <a:r>
              <a:rPr lang="en-US" dirty="0"/>
              <a:t> score is good then it results in more tickets sold and higher box office earnings. (at least in the US)</a:t>
            </a:r>
          </a:p>
          <a:p>
            <a:endParaRPr lang="en-US" dirty="0"/>
          </a:p>
          <a:p>
            <a:endParaRPr lang="en-US" dirty="0"/>
          </a:p>
        </p:txBody>
      </p:sp>
      <p:pic>
        <p:nvPicPr>
          <p:cNvPr id="5" name="Picture 4">
            <a:extLst>
              <a:ext uri="{FF2B5EF4-FFF2-40B4-BE49-F238E27FC236}">
                <a16:creationId xmlns:a16="http://schemas.microsoft.com/office/drawing/2014/main" id="{1FA266DA-E596-5E42-9B1C-F8AF17569C0E}"/>
              </a:ext>
            </a:extLst>
          </p:cNvPr>
          <p:cNvPicPr>
            <a:picLocks noChangeAspect="1"/>
          </p:cNvPicPr>
          <p:nvPr/>
        </p:nvPicPr>
        <p:blipFill>
          <a:blip r:embed="rId2"/>
          <a:stretch>
            <a:fillRect/>
          </a:stretch>
        </p:blipFill>
        <p:spPr>
          <a:xfrm>
            <a:off x="324426" y="2229827"/>
            <a:ext cx="5199625" cy="2342173"/>
          </a:xfrm>
          <a:prstGeom prst="rect">
            <a:avLst/>
          </a:prstGeom>
        </p:spPr>
      </p:pic>
      <p:pic>
        <p:nvPicPr>
          <p:cNvPr id="10" name="Picture 9" descr="Chart, scatter chart&#10;&#10;Description automatically generated">
            <a:extLst>
              <a:ext uri="{FF2B5EF4-FFF2-40B4-BE49-F238E27FC236}">
                <a16:creationId xmlns:a16="http://schemas.microsoft.com/office/drawing/2014/main" id="{632FCDCB-F545-0247-AECA-6F5B855EF441}"/>
              </a:ext>
            </a:extLst>
          </p:cNvPr>
          <p:cNvPicPr>
            <a:picLocks noChangeAspect="1"/>
          </p:cNvPicPr>
          <p:nvPr/>
        </p:nvPicPr>
        <p:blipFill>
          <a:blip r:embed="rId3"/>
          <a:stretch>
            <a:fillRect/>
          </a:stretch>
        </p:blipFill>
        <p:spPr>
          <a:xfrm>
            <a:off x="203200" y="4882716"/>
            <a:ext cx="5199625" cy="2674704"/>
          </a:xfrm>
          <a:prstGeom prst="rect">
            <a:avLst/>
          </a:prstGeom>
        </p:spPr>
      </p:pic>
    </p:spTree>
    <p:extLst>
      <p:ext uri="{BB962C8B-B14F-4D97-AF65-F5344CB8AC3E}">
        <p14:creationId xmlns:p14="http://schemas.microsoft.com/office/powerpoint/2010/main" val="3813266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2543CD6-9F73-47BA-8C92-F5467EC7EE5D}"/>
              </a:ext>
            </a:extLst>
          </p:cNvPr>
          <p:cNvSpPr>
            <a:spLocks noGrp="1"/>
          </p:cNvSpPr>
          <p:nvPr>
            <p:ph type="subTitle" idx="1"/>
          </p:nvPr>
        </p:nvSpPr>
        <p:spPr>
          <a:xfrm>
            <a:off x="2143125" y="3500438"/>
            <a:ext cx="2064206" cy="2576297"/>
          </a:xfrm>
        </p:spPr>
        <p:txBody>
          <a:bodyPr vert="horz" lIns="51435" tIns="25718" rIns="51435" bIns="25718" rtlCol="0" anchor="t">
            <a:noAutofit/>
          </a:bodyPr>
          <a:lstStyle/>
          <a:p>
            <a:pPr algn="l">
              <a:lnSpc>
                <a:spcPct val="115000"/>
              </a:lnSpc>
            </a:pPr>
            <a:r>
              <a:rPr lang="en-US" sz="1125" dirty="0">
                <a:solidFill>
                  <a:srgbClr val="FF0000"/>
                </a:solidFill>
                <a:latin typeface="Times New Roman"/>
                <a:cs typeface="Times New Roman"/>
              </a:rPr>
              <a:t>Genre consists of four elements:</a:t>
            </a:r>
          </a:p>
          <a:p>
            <a:pPr indent="-128588" algn="l">
              <a:lnSpc>
                <a:spcPct val="115000"/>
              </a:lnSpc>
              <a:buFont typeface="Arial" panose="020B0604020202020204" pitchFamily="34" charset="0"/>
              <a:buChar char="•"/>
            </a:pPr>
            <a:endParaRPr lang="en-US" sz="1125" dirty="0">
              <a:solidFill>
                <a:srgbClr val="FF0000"/>
              </a:solidFill>
              <a:latin typeface="Times New Roman"/>
              <a:cs typeface="Times New Roman"/>
            </a:endParaRPr>
          </a:p>
          <a:p>
            <a:pPr marL="192881" indent="-128588" algn="l">
              <a:lnSpc>
                <a:spcPct val="115000"/>
              </a:lnSpc>
              <a:buFont typeface="Arial" panose="020B0604020202020204" pitchFamily="34" charset="0"/>
              <a:buChar char="•"/>
            </a:pPr>
            <a:r>
              <a:rPr lang="en-US" sz="1125" dirty="0">
                <a:solidFill>
                  <a:srgbClr val="FF0000"/>
                </a:solidFill>
                <a:latin typeface="Times New Roman"/>
                <a:cs typeface="Times New Roman"/>
              </a:rPr>
              <a:t>Character </a:t>
            </a:r>
          </a:p>
          <a:p>
            <a:pPr marL="192881" indent="-128588" algn="l">
              <a:lnSpc>
                <a:spcPct val="115000"/>
              </a:lnSpc>
              <a:buFont typeface="Arial" panose="020B0604020202020204" pitchFamily="34" charset="0"/>
              <a:buChar char="•"/>
            </a:pPr>
            <a:r>
              <a:rPr lang="en-US" sz="1125" dirty="0">
                <a:solidFill>
                  <a:srgbClr val="FF0000"/>
                </a:solidFill>
                <a:latin typeface="Times New Roman"/>
                <a:cs typeface="Times New Roman"/>
              </a:rPr>
              <a:t>Story</a:t>
            </a:r>
          </a:p>
          <a:p>
            <a:pPr marL="192881" indent="-128588" algn="l">
              <a:lnSpc>
                <a:spcPct val="115000"/>
              </a:lnSpc>
              <a:buFont typeface="Arial" panose="020B0604020202020204" pitchFamily="34" charset="0"/>
              <a:buChar char="•"/>
            </a:pPr>
            <a:r>
              <a:rPr lang="en-US" sz="1125" dirty="0">
                <a:solidFill>
                  <a:srgbClr val="FF0000"/>
                </a:solidFill>
                <a:latin typeface="Times New Roman"/>
                <a:cs typeface="Times New Roman"/>
              </a:rPr>
              <a:t>Plot</a:t>
            </a:r>
          </a:p>
          <a:p>
            <a:pPr marL="192881" indent="-128588" algn="l">
              <a:lnSpc>
                <a:spcPct val="115000"/>
              </a:lnSpc>
              <a:buFont typeface="Arial" panose="020B0604020202020204" pitchFamily="34" charset="0"/>
              <a:buChar char="•"/>
            </a:pPr>
            <a:r>
              <a:rPr lang="en-US" sz="1125" dirty="0">
                <a:solidFill>
                  <a:srgbClr val="FF0000"/>
                </a:solidFill>
                <a:latin typeface="Times New Roman"/>
                <a:cs typeface="Times New Roman"/>
              </a:rPr>
              <a:t>Setting </a:t>
            </a:r>
          </a:p>
          <a:p>
            <a:pPr marL="192881" indent="-128588" algn="l">
              <a:lnSpc>
                <a:spcPct val="115000"/>
              </a:lnSpc>
              <a:buChar char="•"/>
            </a:pPr>
            <a:endParaRPr lang="en-US" b="1" dirty="0">
              <a:solidFill>
                <a:srgbClr val="0070C0"/>
              </a:solidFill>
            </a:endParaRPr>
          </a:p>
        </p:txBody>
      </p:sp>
      <p:sp>
        <p:nvSpPr>
          <p:cNvPr id="2" name="Title 1">
            <a:extLst>
              <a:ext uri="{FF2B5EF4-FFF2-40B4-BE49-F238E27FC236}">
                <a16:creationId xmlns:a16="http://schemas.microsoft.com/office/drawing/2014/main" id="{4241D91C-71BA-4E4B-B1AA-F445DFE919DE}"/>
              </a:ext>
            </a:extLst>
          </p:cNvPr>
          <p:cNvSpPr>
            <a:spLocks noGrp="1"/>
          </p:cNvSpPr>
          <p:nvPr>
            <p:ph type="ctrTitle"/>
          </p:nvPr>
        </p:nvSpPr>
        <p:spPr>
          <a:xfrm>
            <a:off x="428625" y="3500438"/>
            <a:ext cx="1714500" cy="857250"/>
          </a:xfrm>
        </p:spPr>
        <p:txBody>
          <a:bodyPr vert="horz" lIns="51435" tIns="25718" rIns="51435" bIns="25718" rtlCol="0" anchor="t">
            <a:normAutofit/>
          </a:bodyPr>
          <a:lstStyle/>
          <a:p>
            <a:pPr algn="l"/>
            <a:r>
              <a:rPr lang="en-US" sz="1800" b="1" dirty="0">
                <a:solidFill>
                  <a:srgbClr val="FF0000"/>
                </a:solidFill>
              </a:rPr>
              <a:t>FILM GENRE</a:t>
            </a:r>
          </a:p>
        </p:txBody>
      </p:sp>
      <p:pic>
        <p:nvPicPr>
          <p:cNvPr id="5" name="Picture 5" descr="Free Images : photographic film, recreation, black and ...">
            <a:extLst>
              <a:ext uri="{FF2B5EF4-FFF2-40B4-BE49-F238E27FC236}">
                <a16:creationId xmlns:a16="http://schemas.microsoft.com/office/drawing/2014/main" id="{B6E97C3C-2FD8-4CF1-81A4-0D71361C0F11}"/>
              </a:ext>
            </a:extLst>
          </p:cNvPr>
          <p:cNvPicPr>
            <a:picLocks noChangeAspect="1"/>
          </p:cNvPicPr>
          <p:nvPr/>
        </p:nvPicPr>
        <p:blipFill rotWithShape="1">
          <a:blip r:embed="rId2"/>
          <a:srcRect l="11953" r="-4" b="-4"/>
          <a:stretch/>
        </p:blipFill>
        <p:spPr>
          <a:xfrm>
            <a:off x="4286253" y="3228911"/>
            <a:ext cx="2134870" cy="1351763"/>
          </a:xfrm>
          <a:custGeom>
            <a:avLst/>
            <a:gdLst/>
            <a:ahLst/>
            <a:cxnLst/>
            <a:rect l="l" t="t" r="r" b="b"/>
            <a:pathLst>
              <a:path w="3795325" h="2403134">
                <a:moveTo>
                  <a:pt x="2184722" y="841"/>
                </a:moveTo>
                <a:cubicBezTo>
                  <a:pt x="2814560" y="-21325"/>
                  <a:pt x="3427201" y="397824"/>
                  <a:pt x="3677533" y="894830"/>
                </a:cubicBezTo>
                <a:cubicBezTo>
                  <a:pt x="3905982" y="1349627"/>
                  <a:pt x="3831860" y="1869725"/>
                  <a:pt x="3190190" y="2178399"/>
                </a:cubicBezTo>
                <a:cubicBezTo>
                  <a:pt x="2451548" y="2533654"/>
                  <a:pt x="455452" y="2514018"/>
                  <a:pt x="70136" y="1781594"/>
                </a:cubicBezTo>
                <a:cubicBezTo>
                  <a:pt x="-105004" y="1447806"/>
                  <a:pt x="67090" y="1001681"/>
                  <a:pt x="373717" y="712643"/>
                </a:cubicBezTo>
                <a:cubicBezTo>
                  <a:pt x="803704" y="308075"/>
                  <a:pt x="1480908" y="87517"/>
                  <a:pt x="2058627" y="11266"/>
                </a:cubicBezTo>
                <a:cubicBezTo>
                  <a:pt x="2100667" y="5758"/>
                  <a:pt x="2142732" y="2319"/>
                  <a:pt x="2184722" y="841"/>
                </a:cubicBezTo>
                <a:close/>
              </a:path>
            </a:pathLst>
          </a:custGeom>
        </p:spPr>
      </p:pic>
      <p:pic>
        <p:nvPicPr>
          <p:cNvPr id="35" name="Picture 3">
            <a:extLst>
              <a:ext uri="{FF2B5EF4-FFF2-40B4-BE49-F238E27FC236}">
                <a16:creationId xmlns:a16="http://schemas.microsoft.com/office/drawing/2014/main" id="{9EC9B7DB-F4C3-4EEC-AD92-CB17EDE441B8}"/>
              </a:ext>
            </a:extLst>
          </p:cNvPr>
          <p:cNvPicPr>
            <a:picLocks noChangeAspect="1"/>
          </p:cNvPicPr>
          <p:nvPr/>
        </p:nvPicPr>
        <p:blipFill rotWithShape="1">
          <a:blip r:embed="rId3"/>
          <a:srcRect t="14817" r="-1" b="-1"/>
          <a:stretch/>
        </p:blipFill>
        <p:spPr>
          <a:xfrm>
            <a:off x="4418411" y="4721862"/>
            <a:ext cx="1926467" cy="1312821"/>
          </a:xfrm>
          <a:custGeom>
            <a:avLst/>
            <a:gdLst/>
            <a:ahLst/>
            <a:cxnLst/>
            <a:rect l="l" t="t" r="r" b="b"/>
            <a:pathLst>
              <a:path w="3424830" h="2333904">
                <a:moveTo>
                  <a:pt x="2057928" y="1514"/>
                </a:moveTo>
                <a:cubicBezTo>
                  <a:pt x="2319940" y="10302"/>
                  <a:pt x="2578077" y="57197"/>
                  <a:pt x="2798241" y="137443"/>
                </a:cubicBezTo>
                <a:cubicBezTo>
                  <a:pt x="3301471" y="321017"/>
                  <a:pt x="3606337" y="678391"/>
                  <a:pt x="3305718" y="1153080"/>
                </a:cubicBezTo>
                <a:cubicBezTo>
                  <a:pt x="2959389" y="1699458"/>
                  <a:pt x="1336592" y="2564833"/>
                  <a:pt x="511998" y="2276616"/>
                </a:cubicBezTo>
                <a:cubicBezTo>
                  <a:pt x="136458" y="2145183"/>
                  <a:pt x="-37885" y="1791068"/>
                  <a:pt x="6879" y="1475695"/>
                </a:cubicBezTo>
                <a:cubicBezTo>
                  <a:pt x="69549" y="1033953"/>
                  <a:pt x="461111" y="598733"/>
                  <a:pt x="873404" y="297119"/>
                </a:cubicBezTo>
                <a:cubicBezTo>
                  <a:pt x="1113720" y="121873"/>
                  <a:pt x="1448145" y="28457"/>
                  <a:pt x="1795887" y="5604"/>
                </a:cubicBezTo>
                <a:cubicBezTo>
                  <a:pt x="1882823" y="-111"/>
                  <a:pt x="1970591" y="-1416"/>
                  <a:pt x="2057928" y="1514"/>
                </a:cubicBezTo>
                <a:close/>
              </a:path>
            </a:pathLst>
          </a:custGeom>
        </p:spPr>
      </p:pic>
    </p:spTree>
    <p:extLst>
      <p:ext uri="{BB962C8B-B14F-4D97-AF65-F5344CB8AC3E}">
        <p14:creationId xmlns:p14="http://schemas.microsoft.com/office/powerpoint/2010/main" val="3583569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D91C-71BA-4E4B-B1AA-F445DFE919DE}"/>
              </a:ext>
            </a:extLst>
          </p:cNvPr>
          <p:cNvSpPr>
            <a:spLocks noGrp="1"/>
          </p:cNvSpPr>
          <p:nvPr>
            <p:ph type="title"/>
          </p:nvPr>
        </p:nvSpPr>
        <p:spPr/>
        <p:txBody>
          <a:bodyPr vert="horz" lIns="51435" tIns="25718" rIns="51435" bIns="25718" rtlCol="0" anchor="t">
            <a:normAutofit/>
          </a:bodyPr>
          <a:lstStyle/>
          <a:p>
            <a:pPr algn="ctr"/>
            <a:r>
              <a:rPr lang="en-US" sz="1969" b="1" dirty="0">
                <a:solidFill>
                  <a:srgbClr val="FF0000"/>
                </a:solidFill>
                <a:latin typeface="Times New Roman"/>
                <a:cs typeface="Times New Roman"/>
              </a:rPr>
              <a:t>Genre</a:t>
            </a:r>
          </a:p>
        </p:txBody>
      </p:sp>
      <p:sp>
        <p:nvSpPr>
          <p:cNvPr id="3" name="Subtitle 2">
            <a:extLst>
              <a:ext uri="{FF2B5EF4-FFF2-40B4-BE49-F238E27FC236}">
                <a16:creationId xmlns:a16="http://schemas.microsoft.com/office/drawing/2014/main" id="{E2543CD6-9F73-47BA-8C92-F5467EC7EE5D}"/>
              </a:ext>
            </a:extLst>
          </p:cNvPr>
          <p:cNvSpPr>
            <a:spLocks noGrp="1"/>
          </p:cNvSpPr>
          <p:nvPr>
            <p:ph idx="1"/>
          </p:nvPr>
        </p:nvSpPr>
        <p:spPr/>
        <p:txBody>
          <a:bodyPr vert="horz" lIns="51435" tIns="25718" rIns="51435" bIns="25718" rtlCol="0" anchor="t">
            <a:normAutofit/>
          </a:bodyPr>
          <a:lstStyle/>
          <a:p>
            <a:pPr marL="0" indent="0">
              <a:lnSpc>
                <a:spcPct val="114999"/>
              </a:lnSpc>
              <a:buNone/>
            </a:pPr>
            <a:endParaRPr lang="en-US" sz="1463" b="1" dirty="0">
              <a:ea typeface="+mn-lt"/>
              <a:cs typeface="+mn-lt"/>
            </a:endParaRPr>
          </a:p>
          <a:p>
            <a:pPr marL="0" indent="0" algn="ctr">
              <a:lnSpc>
                <a:spcPct val="114999"/>
              </a:lnSpc>
              <a:buNone/>
            </a:pPr>
            <a:r>
              <a:rPr lang="en-US" sz="1463" b="1" dirty="0">
                <a:ea typeface="+mn-lt"/>
                <a:cs typeface="+mn-lt"/>
              </a:rPr>
              <a:t>           </a:t>
            </a:r>
            <a:endParaRPr lang="en-US" dirty="0">
              <a:ea typeface="+mn-lt"/>
              <a:cs typeface="+mn-lt"/>
            </a:endParaRPr>
          </a:p>
          <a:p>
            <a:pPr marL="0" indent="0" algn="ctr">
              <a:lnSpc>
                <a:spcPct val="114999"/>
              </a:lnSpc>
              <a:buNone/>
            </a:pPr>
            <a:r>
              <a:rPr lang="en-US" sz="1463" b="1" dirty="0">
                <a:solidFill>
                  <a:srgbClr val="FF0000"/>
                </a:solidFill>
                <a:ea typeface="+mn-lt"/>
                <a:cs typeface="+mn-lt"/>
              </a:rPr>
              <a:t>Genre = Story (Action) + Plot + Character + Setting</a:t>
            </a:r>
            <a:endParaRPr lang="en-US" dirty="0">
              <a:solidFill>
                <a:srgbClr val="FF0000"/>
              </a:solidFill>
            </a:endParaRPr>
          </a:p>
          <a:p>
            <a:pPr marL="192881" algn="ctr">
              <a:lnSpc>
                <a:spcPct val="115000"/>
              </a:lnSpc>
            </a:pPr>
            <a:endParaRPr lang="en-US" sz="1463" b="1" dirty="0">
              <a:solidFill>
                <a:srgbClr val="FFFFFF">
                  <a:alpha val="70000"/>
                </a:srgbClr>
              </a:solidFill>
            </a:endParaRPr>
          </a:p>
        </p:txBody>
      </p:sp>
      <p:pic>
        <p:nvPicPr>
          <p:cNvPr id="35" name="Picture 3">
            <a:extLst>
              <a:ext uri="{FF2B5EF4-FFF2-40B4-BE49-F238E27FC236}">
                <a16:creationId xmlns:a16="http://schemas.microsoft.com/office/drawing/2014/main" id="{9EC9B7DB-F4C3-4EEC-AD92-CB17EDE441B8}"/>
              </a:ext>
            </a:extLst>
          </p:cNvPr>
          <p:cNvPicPr>
            <a:picLocks noChangeAspect="1"/>
          </p:cNvPicPr>
          <p:nvPr/>
        </p:nvPicPr>
        <p:blipFill rotWithShape="1">
          <a:blip r:embed="rId2"/>
          <a:srcRect t="14817" r="-1" b="-1"/>
          <a:stretch/>
        </p:blipFill>
        <p:spPr>
          <a:xfrm>
            <a:off x="4173009" y="2135727"/>
            <a:ext cx="1285875" cy="876279"/>
          </a:xfrm>
          <a:prstGeom prst="rect">
            <a:avLst/>
          </a:prstGeom>
        </p:spPr>
      </p:pic>
      <p:pic>
        <p:nvPicPr>
          <p:cNvPr id="5" name="Picture 5" descr="Free Images : photographic film, recreation, black and ...">
            <a:extLst>
              <a:ext uri="{FF2B5EF4-FFF2-40B4-BE49-F238E27FC236}">
                <a16:creationId xmlns:a16="http://schemas.microsoft.com/office/drawing/2014/main" id="{B6E97C3C-2FD8-4CF1-81A4-0D71361C0F11}"/>
              </a:ext>
            </a:extLst>
          </p:cNvPr>
          <p:cNvPicPr>
            <a:picLocks noChangeAspect="1"/>
          </p:cNvPicPr>
          <p:nvPr/>
        </p:nvPicPr>
        <p:blipFill rotWithShape="1">
          <a:blip r:embed="rId3"/>
          <a:srcRect l="11953" r="-4" b="-4"/>
          <a:stretch/>
        </p:blipFill>
        <p:spPr>
          <a:xfrm>
            <a:off x="4706841" y="5002357"/>
            <a:ext cx="1312365" cy="830964"/>
          </a:xfrm>
          <a:prstGeom prst="rect">
            <a:avLst/>
          </a:prstGeom>
        </p:spPr>
      </p:pic>
    </p:spTree>
    <p:extLst>
      <p:ext uri="{BB962C8B-B14F-4D97-AF65-F5344CB8AC3E}">
        <p14:creationId xmlns:p14="http://schemas.microsoft.com/office/powerpoint/2010/main" val="3810535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209BD-AD70-47CE-B127-E8169BF7E3C1}"/>
              </a:ext>
            </a:extLst>
          </p:cNvPr>
          <p:cNvSpPr txBox="1"/>
          <p:nvPr/>
        </p:nvSpPr>
        <p:spPr>
          <a:xfrm>
            <a:off x="0" y="4084721"/>
            <a:ext cx="6801602" cy="1079463"/>
          </a:xfrm>
          <a:prstGeom prst="rect">
            <a:avLst/>
          </a:prstGeom>
          <a:noFill/>
        </p:spPr>
        <p:txBody>
          <a:bodyPr wrap="square" rtlCol="0">
            <a:spAutoFit/>
          </a:bodyPr>
          <a:lstStyle/>
          <a:p>
            <a:pPr algn="ctr"/>
            <a:r>
              <a:rPr lang="en-US" sz="1350" b="1" dirty="0">
                <a:latin typeface="Times New Roman" panose="02020603050405020304" pitchFamily="18" charset="0"/>
                <a:cs typeface="Times New Roman" panose="02020603050405020304" pitchFamily="18" charset="0"/>
              </a:rPr>
              <a:t>What are the popular Genres of popular films?</a:t>
            </a:r>
          </a:p>
          <a:p>
            <a:pPr algn="ctr"/>
            <a:endParaRPr lang="en-US" sz="1013" b="1" dirty="0">
              <a:latin typeface="-apple-system"/>
            </a:endParaRPr>
          </a:p>
          <a:p>
            <a:pPr algn="ctr">
              <a:buFont typeface="Arial" panose="020B0604020202020204" pitchFamily="34" charset="0"/>
              <a:buChar char="•"/>
            </a:pPr>
            <a:r>
              <a:rPr lang="en-US" sz="1013" dirty="0">
                <a:latin typeface="-apple-system"/>
              </a:rPr>
              <a:t>Visual Analysis - Types of Movie Genres</a:t>
            </a:r>
          </a:p>
          <a:p>
            <a:pPr algn="ctr">
              <a:buFont typeface="Arial" panose="020B0604020202020204" pitchFamily="34" charset="0"/>
              <a:buChar char="•"/>
            </a:pPr>
            <a:endParaRPr lang="en-US" sz="1013" dirty="0">
              <a:latin typeface="-apple-system"/>
            </a:endParaRPr>
          </a:p>
          <a:p>
            <a:pPr algn="ctr">
              <a:buFont typeface="Arial" panose="020B0604020202020204" pitchFamily="34" charset="0"/>
              <a:buChar char="•"/>
            </a:pPr>
            <a:r>
              <a:rPr lang="en-US" sz="1013" dirty="0">
                <a:latin typeface="-apple-system"/>
              </a:rPr>
              <a:t>Visual Analysis – Genres 2010 - 2015 </a:t>
            </a:r>
          </a:p>
          <a:p>
            <a:endParaRPr lang="en-US" sz="1013" dirty="0"/>
          </a:p>
        </p:txBody>
      </p:sp>
    </p:spTree>
    <p:extLst>
      <p:ext uri="{BB962C8B-B14F-4D97-AF65-F5344CB8AC3E}">
        <p14:creationId xmlns:p14="http://schemas.microsoft.com/office/powerpoint/2010/main" val="3860396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53C5-9025-4277-BFDD-F03F339FAB0B}"/>
              </a:ext>
            </a:extLst>
          </p:cNvPr>
          <p:cNvSpPr>
            <a:spLocks noGrp="1"/>
          </p:cNvSpPr>
          <p:nvPr>
            <p:ph type="title"/>
          </p:nvPr>
        </p:nvSpPr>
        <p:spPr>
          <a:xfrm>
            <a:off x="428625" y="2744221"/>
            <a:ext cx="6000750" cy="657416"/>
          </a:xfrm>
        </p:spPr>
        <p:txBody>
          <a:bodyPr/>
          <a:lstStyle/>
          <a:p>
            <a:pPr algn="ctr"/>
            <a:r>
              <a:rPr lang="en-US" dirty="0">
                <a:solidFill>
                  <a:srgbClr val="FF0000"/>
                </a:solidFill>
              </a:rPr>
              <a:t>Movie Studios</a:t>
            </a:r>
          </a:p>
        </p:txBody>
      </p:sp>
      <p:sp>
        <p:nvSpPr>
          <p:cNvPr id="3" name="Content Placeholder 2">
            <a:extLst>
              <a:ext uri="{FF2B5EF4-FFF2-40B4-BE49-F238E27FC236}">
                <a16:creationId xmlns:a16="http://schemas.microsoft.com/office/drawing/2014/main" id="{78625FEB-AA2F-4AA2-94E4-96264C2E3541}"/>
              </a:ext>
            </a:extLst>
          </p:cNvPr>
          <p:cNvSpPr>
            <a:spLocks noGrp="1"/>
          </p:cNvSpPr>
          <p:nvPr>
            <p:ph idx="1"/>
          </p:nvPr>
        </p:nvSpPr>
        <p:spPr>
          <a:xfrm>
            <a:off x="428625" y="3570855"/>
            <a:ext cx="6000750" cy="2505880"/>
          </a:xfrm>
        </p:spPr>
        <p:txBody>
          <a:bodyPr>
            <a:normAutofit/>
          </a:bodyPr>
          <a:lstStyle/>
          <a:p>
            <a:r>
              <a:rPr lang="en-US" b="1" dirty="0">
                <a:solidFill>
                  <a:srgbClr val="FF0000">
                    <a:alpha val="70000"/>
                  </a:srgbClr>
                </a:solidFill>
              </a:rPr>
              <a:t>20</a:t>
            </a:r>
            <a:r>
              <a:rPr lang="en-US" b="1" baseline="30000" dirty="0">
                <a:solidFill>
                  <a:srgbClr val="FF0000">
                    <a:alpha val="70000"/>
                  </a:srgbClr>
                </a:solidFill>
              </a:rPr>
              <a:t>th</a:t>
            </a:r>
            <a:r>
              <a:rPr lang="en-US" b="1" dirty="0">
                <a:solidFill>
                  <a:srgbClr val="FF0000">
                    <a:alpha val="70000"/>
                  </a:srgbClr>
                </a:solidFill>
              </a:rPr>
              <a:t> Century Fox             </a:t>
            </a:r>
          </a:p>
          <a:p>
            <a:r>
              <a:rPr lang="en-US" b="1" dirty="0">
                <a:solidFill>
                  <a:srgbClr val="FF0000">
                    <a:alpha val="70000"/>
                  </a:srgbClr>
                </a:solidFill>
              </a:rPr>
              <a:t>DreamWorks SKG</a:t>
            </a:r>
          </a:p>
          <a:p>
            <a:r>
              <a:rPr lang="en-US" b="1" dirty="0">
                <a:solidFill>
                  <a:srgbClr val="FF0000">
                    <a:alpha val="70000"/>
                  </a:srgbClr>
                </a:solidFill>
              </a:rPr>
              <a:t>Paramount Pictures</a:t>
            </a:r>
          </a:p>
          <a:p>
            <a:r>
              <a:rPr lang="en-US" b="1" dirty="0">
                <a:solidFill>
                  <a:srgbClr val="FF0000">
                    <a:alpha val="70000"/>
                  </a:srgbClr>
                </a:solidFill>
              </a:rPr>
              <a:t>Sony Pictures</a:t>
            </a:r>
          </a:p>
          <a:p>
            <a:r>
              <a:rPr lang="en-US" b="1" dirty="0">
                <a:solidFill>
                  <a:srgbClr val="FF0000">
                    <a:alpha val="70000"/>
                  </a:srgbClr>
                </a:solidFill>
              </a:rPr>
              <a:t>Universal Studios</a:t>
            </a:r>
          </a:p>
          <a:p>
            <a:r>
              <a:rPr lang="en-US" b="1" dirty="0">
                <a:solidFill>
                  <a:srgbClr val="FF0000">
                    <a:alpha val="70000"/>
                  </a:srgbClr>
                </a:solidFill>
              </a:rPr>
              <a:t>Walt Disney</a:t>
            </a:r>
          </a:p>
          <a:p>
            <a:r>
              <a:rPr lang="en-US" b="1" dirty="0">
                <a:solidFill>
                  <a:srgbClr val="FF0000">
                    <a:alpha val="70000"/>
                  </a:srgbClr>
                </a:solidFill>
              </a:rPr>
              <a:t>Warner Bros.</a:t>
            </a:r>
          </a:p>
          <a:p>
            <a:endParaRPr lang="en-US" dirty="0"/>
          </a:p>
        </p:txBody>
      </p:sp>
    </p:spTree>
    <p:extLst>
      <p:ext uri="{BB962C8B-B14F-4D97-AF65-F5344CB8AC3E}">
        <p14:creationId xmlns:p14="http://schemas.microsoft.com/office/powerpoint/2010/main" val="2139458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44ECADCF-AD0C-4D63-BCD0-5C222D8B9675}"/>
              </a:ext>
            </a:extLst>
          </p:cNvPr>
          <p:cNvPicPr>
            <a:picLocks noChangeAspect="1"/>
          </p:cNvPicPr>
          <p:nvPr/>
        </p:nvPicPr>
        <p:blipFill>
          <a:blip r:embed="rId2"/>
          <a:stretch>
            <a:fillRect/>
          </a:stretch>
        </p:blipFill>
        <p:spPr>
          <a:xfrm>
            <a:off x="0" y="3152686"/>
            <a:ext cx="6000750" cy="3298966"/>
          </a:xfrm>
          <a:prstGeom prst="rect">
            <a:avLst/>
          </a:prstGeom>
        </p:spPr>
      </p:pic>
      <p:sp>
        <p:nvSpPr>
          <p:cNvPr id="5" name="Title 4">
            <a:extLst>
              <a:ext uri="{FF2B5EF4-FFF2-40B4-BE49-F238E27FC236}">
                <a16:creationId xmlns:a16="http://schemas.microsoft.com/office/drawing/2014/main" id="{A61F1479-C51D-4C43-A87F-7603A57E35E0}"/>
              </a:ext>
            </a:extLst>
          </p:cNvPr>
          <p:cNvSpPr>
            <a:spLocks noGrp="1"/>
          </p:cNvSpPr>
          <p:nvPr>
            <p:ph type="title"/>
          </p:nvPr>
        </p:nvSpPr>
        <p:spPr>
          <a:xfrm>
            <a:off x="428625" y="2707886"/>
            <a:ext cx="6000750" cy="444800"/>
          </a:xfrm>
        </p:spPr>
        <p:txBody>
          <a:bodyPr>
            <a:normAutofit fontScale="90000"/>
          </a:bodyPr>
          <a:lstStyle/>
          <a:p>
            <a:pPr algn="ctr"/>
            <a:r>
              <a:rPr lang="en-US"/>
              <a:t>Top Genres</a:t>
            </a:r>
          </a:p>
        </p:txBody>
      </p:sp>
    </p:spTree>
    <p:extLst>
      <p:ext uri="{BB962C8B-B14F-4D97-AF65-F5344CB8AC3E}">
        <p14:creationId xmlns:p14="http://schemas.microsoft.com/office/powerpoint/2010/main" val="810353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E96921-1F53-4607-AD57-429CBDEFEA70}"/>
              </a:ext>
            </a:extLst>
          </p:cNvPr>
          <p:cNvSpPr txBox="1"/>
          <p:nvPr/>
        </p:nvSpPr>
        <p:spPr>
          <a:xfrm>
            <a:off x="3840702" y="6611163"/>
            <a:ext cx="3481499" cy="200952"/>
          </a:xfrm>
          <a:prstGeom prst="rect">
            <a:avLst/>
          </a:prstGeom>
          <a:noFill/>
        </p:spPr>
        <p:txBody>
          <a:bodyPr wrap="square" rtlCol="0">
            <a:spAutoFit/>
          </a:bodyPr>
          <a:lstStyle/>
          <a:p>
            <a:r>
              <a:rPr lang="en-US" sz="706"/>
              <a:t>https://jenniferhaskin.files.wordpress.com/2019/02/herosjourney.jpg</a:t>
            </a:r>
            <a:endParaRPr lang="en-US" sz="706" dirty="0"/>
          </a:p>
        </p:txBody>
      </p:sp>
      <p:sp>
        <p:nvSpPr>
          <p:cNvPr id="7" name="TextBox 6">
            <a:extLst>
              <a:ext uri="{FF2B5EF4-FFF2-40B4-BE49-F238E27FC236}">
                <a16:creationId xmlns:a16="http://schemas.microsoft.com/office/drawing/2014/main" id="{DFEB49F0-BC26-41D4-8228-F8B457938FCB}"/>
              </a:ext>
            </a:extLst>
          </p:cNvPr>
          <p:cNvSpPr txBox="1"/>
          <p:nvPr/>
        </p:nvSpPr>
        <p:spPr>
          <a:xfrm>
            <a:off x="56444" y="1236110"/>
            <a:ext cx="5057423" cy="584775"/>
          </a:xfrm>
          <a:prstGeom prst="rect">
            <a:avLst/>
          </a:prstGeom>
          <a:noFill/>
        </p:spPr>
        <p:txBody>
          <a:bodyPr wrap="square" rtlCol="0">
            <a:spAutoFit/>
          </a:bodyPr>
          <a:lstStyle/>
          <a:p>
            <a:r>
              <a:rPr lang="en-US" sz="1600" b="1" dirty="0">
                <a:solidFill>
                  <a:schemeClr val="accent2">
                    <a:lumMod val="75000"/>
                  </a:schemeClr>
                </a:solidFill>
              </a:rPr>
              <a:t>MDB uses art and science of data for movie earning recommendations</a:t>
            </a:r>
            <a:r>
              <a:rPr lang="en-US" sz="1600" dirty="0">
                <a:solidFill>
                  <a:schemeClr val="accent2">
                    <a:lumMod val="75000"/>
                  </a:schemeClr>
                </a:solidFill>
              </a:rPr>
              <a:t>.</a:t>
            </a:r>
          </a:p>
        </p:txBody>
      </p:sp>
      <p:sp>
        <p:nvSpPr>
          <p:cNvPr id="8" name="TextBox 7">
            <a:extLst>
              <a:ext uri="{FF2B5EF4-FFF2-40B4-BE49-F238E27FC236}">
                <a16:creationId xmlns:a16="http://schemas.microsoft.com/office/drawing/2014/main" id="{86620EF5-695D-4CF2-9E54-4E0D9B453544}"/>
              </a:ext>
            </a:extLst>
          </p:cNvPr>
          <p:cNvSpPr txBox="1"/>
          <p:nvPr/>
        </p:nvSpPr>
        <p:spPr>
          <a:xfrm>
            <a:off x="1406415" y="6461610"/>
            <a:ext cx="2022585" cy="1721240"/>
          </a:xfrm>
          <a:prstGeom prst="rect">
            <a:avLst/>
          </a:prstGeom>
          <a:noFill/>
        </p:spPr>
        <p:txBody>
          <a:bodyPr wrap="square" rtlCol="0">
            <a:spAutoFit/>
          </a:bodyPr>
          <a:lstStyle/>
          <a:p>
            <a:r>
              <a:rPr lang="en-US" sz="882" dirty="0"/>
              <a:t>Since the foraying of Netflix, Amazon and other Tech giants into movie content creation and the ease of watching the movie from the comfort of home, traditional studios bottom line is getting impacted. Studios and distributors have heard about data science and AI and are wondering if technology can help them in to understand the dynamics of movie numbers. They have hired a new Data Science CEO, Harold.</a:t>
            </a:r>
          </a:p>
        </p:txBody>
      </p:sp>
      <p:pic>
        <p:nvPicPr>
          <p:cNvPr id="4" name="Picture 3">
            <a:extLst>
              <a:ext uri="{FF2B5EF4-FFF2-40B4-BE49-F238E27FC236}">
                <a16:creationId xmlns:a16="http://schemas.microsoft.com/office/drawing/2014/main" id="{4AF47364-1E8E-49FA-AFEA-4F9F50C82B92}"/>
              </a:ext>
            </a:extLst>
          </p:cNvPr>
          <p:cNvPicPr>
            <a:picLocks noChangeAspect="1"/>
          </p:cNvPicPr>
          <p:nvPr/>
        </p:nvPicPr>
        <p:blipFill>
          <a:blip r:embed="rId2"/>
          <a:stretch>
            <a:fillRect/>
          </a:stretch>
        </p:blipFill>
        <p:spPr>
          <a:xfrm>
            <a:off x="56444" y="2055556"/>
            <a:ext cx="6756400" cy="4331244"/>
          </a:xfrm>
          <a:prstGeom prst="rect">
            <a:avLst/>
          </a:prstGeom>
        </p:spPr>
      </p:pic>
    </p:spTree>
    <p:extLst>
      <p:ext uri="{BB962C8B-B14F-4D97-AF65-F5344CB8AC3E}">
        <p14:creationId xmlns:p14="http://schemas.microsoft.com/office/powerpoint/2010/main" val="385733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9662B48-6B00-4F8B-BF55-BD322865D91B}"/>
              </a:ext>
            </a:extLst>
          </p:cNvPr>
          <p:cNvPicPr>
            <a:picLocks noChangeAspect="1"/>
          </p:cNvPicPr>
          <p:nvPr/>
        </p:nvPicPr>
        <p:blipFill rotWithShape="1">
          <a:blip r:embed="rId2">
            <a:extLst>
              <a:ext uri="{28A0092B-C50C-407E-A947-70E740481C1C}">
                <a14:useLocalDpi xmlns:a14="http://schemas.microsoft.com/office/drawing/2010/main" val="0"/>
              </a:ext>
            </a:extLst>
          </a:blip>
          <a:srcRect r="30500"/>
          <a:stretch/>
        </p:blipFill>
        <p:spPr>
          <a:xfrm>
            <a:off x="1" y="2643188"/>
            <a:ext cx="6355643" cy="3857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2407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DF07-8383-49E0-8AAA-9B931D5DA5B1}"/>
              </a:ext>
            </a:extLst>
          </p:cNvPr>
          <p:cNvSpPr>
            <a:spLocks noGrp="1"/>
          </p:cNvSpPr>
          <p:nvPr>
            <p:ph type="title"/>
          </p:nvPr>
        </p:nvSpPr>
        <p:spPr>
          <a:xfrm>
            <a:off x="428625" y="1430792"/>
            <a:ext cx="6000750" cy="1212396"/>
          </a:xfrm>
        </p:spPr>
        <p:txBody>
          <a:bodyPr/>
          <a:lstStyle/>
          <a:p>
            <a:pPr algn="ctr"/>
            <a:r>
              <a:rPr lang="en-US" dirty="0">
                <a:solidFill>
                  <a:srgbClr val="22363D"/>
                </a:solidFill>
              </a:rPr>
              <a:t>Highest Grossing Films</a:t>
            </a:r>
          </a:p>
        </p:txBody>
      </p:sp>
      <p:pic>
        <p:nvPicPr>
          <p:cNvPr id="4" name="Picture 3" descr="Graphical user interface, application, table&#10;&#10;Description automatically generated">
            <a:extLst>
              <a:ext uri="{FF2B5EF4-FFF2-40B4-BE49-F238E27FC236}">
                <a16:creationId xmlns:a16="http://schemas.microsoft.com/office/drawing/2014/main" id="{8066DBFC-14CD-4D25-832A-7ACCC2037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6610"/>
            <a:ext cx="6858000" cy="4234202"/>
          </a:xfrm>
          <a:prstGeom prst="rect">
            <a:avLst/>
          </a:prstGeom>
        </p:spPr>
      </p:pic>
    </p:spTree>
    <p:extLst>
      <p:ext uri="{BB962C8B-B14F-4D97-AF65-F5344CB8AC3E}">
        <p14:creationId xmlns:p14="http://schemas.microsoft.com/office/powerpoint/2010/main" val="75960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9F4FDA7A-F522-4765-B409-99113E51B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25600"/>
            <a:ext cx="6858000" cy="5418667"/>
          </a:xfrm>
          <a:prstGeom prst="rect">
            <a:avLst/>
          </a:prstGeom>
        </p:spPr>
      </p:pic>
    </p:spTree>
    <p:extLst>
      <p:ext uri="{BB962C8B-B14F-4D97-AF65-F5344CB8AC3E}">
        <p14:creationId xmlns:p14="http://schemas.microsoft.com/office/powerpoint/2010/main" val="924634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7975F-BAA5-474C-A198-0AEAE7083502}"/>
              </a:ext>
            </a:extLst>
          </p:cNvPr>
          <p:cNvSpPr>
            <a:spLocks noGrp="1"/>
          </p:cNvSpPr>
          <p:nvPr>
            <p:ph type="title"/>
          </p:nvPr>
        </p:nvSpPr>
        <p:spPr>
          <a:xfrm>
            <a:off x="0" y="2716666"/>
            <a:ext cx="6858000" cy="578644"/>
          </a:xfrm>
          <a:solidFill>
            <a:srgbClr val="22363D"/>
          </a:solidFill>
        </p:spPr>
        <p:txBody>
          <a:bodyPr>
            <a:normAutofit fontScale="90000"/>
          </a:bodyPr>
          <a:lstStyle/>
          <a:p>
            <a:r>
              <a:rPr lang="en-US" dirty="0"/>
              <a:t>Sales for each Genre in year of Movie release</a:t>
            </a:r>
          </a:p>
        </p:txBody>
      </p:sp>
      <p:pic>
        <p:nvPicPr>
          <p:cNvPr id="6" name="Picture 5" descr="Chart, bar chart&#10;&#10;Description automatically generated">
            <a:extLst>
              <a:ext uri="{FF2B5EF4-FFF2-40B4-BE49-F238E27FC236}">
                <a16:creationId xmlns:a16="http://schemas.microsoft.com/office/drawing/2014/main" id="{00EA192A-E519-467E-85AA-ACEFE71E8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295311"/>
            <a:ext cx="6762043" cy="3205502"/>
          </a:xfrm>
          <a:prstGeom prst="rect">
            <a:avLst/>
          </a:prstGeom>
        </p:spPr>
      </p:pic>
    </p:spTree>
    <p:extLst>
      <p:ext uri="{BB962C8B-B14F-4D97-AF65-F5344CB8AC3E}">
        <p14:creationId xmlns:p14="http://schemas.microsoft.com/office/powerpoint/2010/main" val="225961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89C4-37B7-480A-A884-4A3410C87620}"/>
              </a:ext>
            </a:extLst>
          </p:cNvPr>
          <p:cNvSpPr>
            <a:spLocks noGrp="1"/>
          </p:cNvSpPr>
          <p:nvPr>
            <p:ph type="title"/>
          </p:nvPr>
        </p:nvSpPr>
        <p:spPr>
          <a:xfrm>
            <a:off x="428625" y="2643188"/>
            <a:ext cx="6000750" cy="661307"/>
          </a:xfrm>
        </p:spPr>
        <p:txBody>
          <a:bodyPr/>
          <a:lstStyle/>
          <a:p>
            <a:pPr algn="ctr"/>
            <a:r>
              <a:rPr lang="en-US" dirty="0"/>
              <a:t>Sales for each Genre in 2019</a:t>
            </a:r>
          </a:p>
        </p:txBody>
      </p:sp>
      <p:pic>
        <p:nvPicPr>
          <p:cNvPr id="5" name="Picture 4" descr="Bar chart&#10;&#10;Description automatically generated">
            <a:extLst>
              <a:ext uri="{FF2B5EF4-FFF2-40B4-BE49-F238E27FC236}">
                <a16:creationId xmlns:a16="http://schemas.microsoft.com/office/drawing/2014/main" id="{BCF370E6-9F68-4CE9-9F2D-4BF0967AD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4495"/>
            <a:ext cx="6858000" cy="3196318"/>
          </a:xfrm>
          <a:prstGeom prst="rect">
            <a:avLst/>
          </a:prstGeom>
        </p:spPr>
      </p:pic>
    </p:spTree>
    <p:extLst>
      <p:ext uri="{BB962C8B-B14F-4D97-AF65-F5344CB8AC3E}">
        <p14:creationId xmlns:p14="http://schemas.microsoft.com/office/powerpoint/2010/main" val="3705347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708E-2715-4579-842A-E7C71D9BBC86}"/>
              </a:ext>
            </a:extLst>
          </p:cNvPr>
          <p:cNvSpPr>
            <a:spLocks noGrp="1"/>
          </p:cNvSpPr>
          <p:nvPr>
            <p:ph type="title"/>
          </p:nvPr>
        </p:nvSpPr>
        <p:spPr>
          <a:xfrm>
            <a:off x="428625" y="2721648"/>
            <a:ext cx="6000750" cy="427172"/>
          </a:xfrm>
        </p:spPr>
        <p:txBody>
          <a:bodyPr>
            <a:normAutofit fontScale="90000"/>
          </a:bodyPr>
          <a:lstStyle/>
          <a:p>
            <a:r>
              <a:rPr lang="en-US" dirty="0"/>
              <a:t>2010 – 2015 Popularity for all Genres</a:t>
            </a:r>
          </a:p>
        </p:txBody>
      </p:sp>
      <p:pic>
        <p:nvPicPr>
          <p:cNvPr id="4" name="Picture 3" descr="Chart, bar chart&#10;&#10;Description automatically generated">
            <a:extLst>
              <a:ext uri="{FF2B5EF4-FFF2-40B4-BE49-F238E27FC236}">
                <a16:creationId xmlns:a16="http://schemas.microsoft.com/office/drawing/2014/main" id="{CC5B5808-2CBC-4D1E-A943-76E8EE41D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51200"/>
            <a:ext cx="6858000" cy="3984978"/>
          </a:xfrm>
          <a:prstGeom prst="rect">
            <a:avLst/>
          </a:prstGeom>
        </p:spPr>
      </p:pic>
    </p:spTree>
    <p:extLst>
      <p:ext uri="{BB962C8B-B14F-4D97-AF65-F5344CB8AC3E}">
        <p14:creationId xmlns:p14="http://schemas.microsoft.com/office/powerpoint/2010/main" val="2843643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D44EF5-CFB0-4FD5-AA69-49630C4E8CA8}"/>
              </a:ext>
            </a:extLst>
          </p:cNvPr>
          <p:cNvSpPr>
            <a:spLocks noGrp="1"/>
          </p:cNvSpPr>
          <p:nvPr>
            <p:ph idx="1"/>
          </p:nvPr>
        </p:nvSpPr>
        <p:spPr>
          <a:xfrm>
            <a:off x="0" y="2643188"/>
            <a:ext cx="6858000" cy="3433547"/>
          </a:xfrm>
        </p:spPr>
        <p:txBody>
          <a:bodyPr/>
          <a:lstStyle/>
          <a:p>
            <a:endParaRPr lang="en-US" b="1" i="0" dirty="0">
              <a:effectLst/>
              <a:latin typeface="-apple-system"/>
            </a:endParaRPr>
          </a:p>
          <a:p>
            <a:endParaRPr lang="en-US" b="1" dirty="0">
              <a:latin typeface="-apple-system"/>
            </a:endParaRPr>
          </a:p>
          <a:p>
            <a:endParaRPr lang="en-US" b="1" i="0" dirty="0">
              <a:effectLst/>
              <a:latin typeface="-apple-system"/>
            </a:endParaRPr>
          </a:p>
          <a:p>
            <a:pPr marL="0" indent="0">
              <a:buNone/>
            </a:pPr>
            <a:endParaRPr lang="en-US" b="1" i="0" dirty="0">
              <a:effectLst/>
              <a:latin typeface="-apple-system"/>
            </a:endParaRPr>
          </a:p>
          <a:p>
            <a:pPr marL="0" indent="0">
              <a:buNone/>
            </a:pPr>
            <a:r>
              <a:rPr lang="en-US" b="1" i="0" dirty="0">
                <a:effectLst/>
                <a:latin typeface="-apple-system"/>
              </a:rPr>
              <a:t>We can see all the </a:t>
            </a:r>
            <a:r>
              <a:rPr lang="en-US" b="1" dirty="0">
                <a:latin typeface="-apple-system"/>
              </a:rPr>
              <a:t>Genres for the </a:t>
            </a:r>
            <a:r>
              <a:rPr lang="en-US" b="1" i="0" dirty="0">
                <a:effectLst/>
                <a:latin typeface="-apple-system"/>
              </a:rPr>
              <a:t>years 2010 to 2015 in this plot.  </a:t>
            </a:r>
          </a:p>
          <a:p>
            <a:pPr marL="0" indent="0">
              <a:buNone/>
            </a:pPr>
            <a:r>
              <a:rPr lang="en-US" b="1" dirty="0">
                <a:latin typeface="-apple-system"/>
              </a:rPr>
              <a:t>T</a:t>
            </a:r>
            <a:r>
              <a:rPr lang="en-US" b="1" i="0" dirty="0">
                <a:effectLst/>
                <a:latin typeface="-apple-system"/>
              </a:rPr>
              <a:t>he popularity for all </a:t>
            </a:r>
            <a:r>
              <a:rPr lang="en-US" b="1" dirty="0">
                <a:latin typeface="-apple-system"/>
              </a:rPr>
              <a:t>G</a:t>
            </a:r>
            <a:r>
              <a:rPr lang="en-US" b="1" i="0" dirty="0">
                <a:effectLst/>
                <a:latin typeface="-apple-system"/>
              </a:rPr>
              <a:t>enres is</a:t>
            </a:r>
            <a:r>
              <a:rPr lang="en-US" b="1" dirty="0">
                <a:latin typeface="-apple-system"/>
              </a:rPr>
              <a:t> </a:t>
            </a:r>
            <a:r>
              <a:rPr lang="en-US" b="1" i="0" dirty="0">
                <a:effectLst/>
                <a:latin typeface="-apple-system"/>
              </a:rPr>
              <a:t>increasing, but we like to see more details in each year of most popular Genres.</a:t>
            </a:r>
          </a:p>
          <a:p>
            <a:endParaRPr lang="en-US" dirty="0"/>
          </a:p>
        </p:txBody>
      </p:sp>
    </p:spTree>
    <p:extLst>
      <p:ext uri="{BB962C8B-B14F-4D97-AF65-F5344CB8AC3E}">
        <p14:creationId xmlns:p14="http://schemas.microsoft.com/office/powerpoint/2010/main" val="2435538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7CC3-633B-46B4-9B3B-2493A390F3F6}"/>
              </a:ext>
            </a:extLst>
          </p:cNvPr>
          <p:cNvSpPr>
            <a:spLocks noGrp="1"/>
          </p:cNvSpPr>
          <p:nvPr>
            <p:ph type="title"/>
          </p:nvPr>
        </p:nvSpPr>
        <p:spPr>
          <a:xfrm>
            <a:off x="428625" y="2643188"/>
            <a:ext cx="6000750" cy="679988"/>
          </a:xfrm>
        </p:spPr>
        <p:txBody>
          <a:bodyPr/>
          <a:lstStyle/>
          <a:p>
            <a:pPr algn="ctr"/>
            <a:r>
              <a:rPr lang="en-US" dirty="0"/>
              <a:t>Genres 2010-2015</a:t>
            </a:r>
          </a:p>
        </p:txBody>
      </p:sp>
      <p:pic>
        <p:nvPicPr>
          <p:cNvPr id="4" name="Picture 3" descr="Chart, bar chart&#10;&#10;Description automatically generated">
            <a:extLst>
              <a:ext uri="{FF2B5EF4-FFF2-40B4-BE49-F238E27FC236}">
                <a16:creationId xmlns:a16="http://schemas.microsoft.com/office/drawing/2014/main" id="{1FF548FD-2078-4659-9547-24EFB12C0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16667"/>
            <a:ext cx="2103713" cy="1919627"/>
          </a:xfrm>
          <a:prstGeom prst="rect">
            <a:avLst/>
          </a:prstGeom>
        </p:spPr>
      </p:pic>
      <p:pic>
        <p:nvPicPr>
          <p:cNvPr id="6" name="Picture 5" descr="Chart, bar chart&#10;&#10;Description automatically generated">
            <a:extLst>
              <a:ext uri="{FF2B5EF4-FFF2-40B4-BE49-F238E27FC236}">
                <a16:creationId xmlns:a16="http://schemas.microsoft.com/office/drawing/2014/main" id="{B3956F74-252E-46A7-B831-60D6E7492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086" y="3157539"/>
            <a:ext cx="2322457" cy="1800224"/>
          </a:xfrm>
          <a:prstGeom prst="rect">
            <a:avLst/>
          </a:prstGeom>
        </p:spPr>
      </p:pic>
      <p:pic>
        <p:nvPicPr>
          <p:cNvPr id="8" name="Picture 7" descr="Chart, bar chart&#10;&#10;Description automatically generated">
            <a:extLst>
              <a:ext uri="{FF2B5EF4-FFF2-40B4-BE49-F238E27FC236}">
                <a16:creationId xmlns:a16="http://schemas.microsoft.com/office/drawing/2014/main" id="{FAC6FAA9-AA07-4323-9633-595D27CFE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286" y="2716668"/>
            <a:ext cx="2103714" cy="1919626"/>
          </a:xfrm>
          <a:prstGeom prst="rect">
            <a:avLst/>
          </a:prstGeom>
        </p:spPr>
      </p:pic>
      <p:pic>
        <p:nvPicPr>
          <p:cNvPr id="10" name="Picture 9" descr="Chart, bar chart&#10;&#10;Description automatically generated">
            <a:extLst>
              <a:ext uri="{FF2B5EF4-FFF2-40B4-BE49-F238E27FC236}">
                <a16:creationId xmlns:a16="http://schemas.microsoft.com/office/drawing/2014/main" id="{410B8B9D-5D4E-4AC1-A9C5-4272D57874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783251"/>
            <a:ext cx="2103713" cy="1644082"/>
          </a:xfrm>
          <a:prstGeom prst="rect">
            <a:avLst/>
          </a:prstGeom>
        </p:spPr>
      </p:pic>
      <p:pic>
        <p:nvPicPr>
          <p:cNvPr id="12" name="Picture 11" descr="Chart, bar chart&#10;&#10;Description automatically generated">
            <a:extLst>
              <a:ext uri="{FF2B5EF4-FFF2-40B4-BE49-F238E27FC236}">
                <a16:creationId xmlns:a16="http://schemas.microsoft.com/office/drawing/2014/main" id="{414D8ACB-5871-4ED9-B312-FB69FE2EC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3086" y="4957762"/>
            <a:ext cx="2322457" cy="1469571"/>
          </a:xfrm>
          <a:prstGeom prst="rect">
            <a:avLst/>
          </a:prstGeom>
        </p:spPr>
      </p:pic>
      <p:pic>
        <p:nvPicPr>
          <p:cNvPr id="14" name="Picture 13" descr="Chart, bar chart&#10;&#10;Description automatically generated">
            <a:extLst>
              <a:ext uri="{FF2B5EF4-FFF2-40B4-BE49-F238E27FC236}">
                <a16:creationId xmlns:a16="http://schemas.microsoft.com/office/drawing/2014/main" id="{7CE41B3E-9F14-49D9-978B-C15D9C25F2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285" y="4783251"/>
            <a:ext cx="2103714" cy="1644081"/>
          </a:xfrm>
          <a:prstGeom prst="rect">
            <a:avLst/>
          </a:prstGeom>
        </p:spPr>
      </p:pic>
    </p:spTree>
    <p:extLst>
      <p:ext uri="{BB962C8B-B14F-4D97-AF65-F5344CB8AC3E}">
        <p14:creationId xmlns:p14="http://schemas.microsoft.com/office/powerpoint/2010/main" val="2019698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D393-52FC-41A8-9D15-7CDEF48DECBF}"/>
              </a:ext>
            </a:extLst>
          </p:cNvPr>
          <p:cNvSpPr>
            <a:spLocks noGrp="1"/>
          </p:cNvSpPr>
          <p:nvPr>
            <p:ph type="title"/>
          </p:nvPr>
        </p:nvSpPr>
        <p:spPr>
          <a:xfrm>
            <a:off x="428625" y="2643188"/>
            <a:ext cx="6000750" cy="531786"/>
          </a:xfrm>
        </p:spPr>
        <p:txBody>
          <a:bodyPr/>
          <a:lstStyle/>
          <a:p>
            <a:r>
              <a:rPr lang="en-US" dirty="0"/>
              <a:t>Summary of Genres 2010 - 2015</a:t>
            </a:r>
          </a:p>
        </p:txBody>
      </p:sp>
      <p:sp>
        <p:nvSpPr>
          <p:cNvPr id="3" name="Content Placeholder 2">
            <a:extLst>
              <a:ext uri="{FF2B5EF4-FFF2-40B4-BE49-F238E27FC236}">
                <a16:creationId xmlns:a16="http://schemas.microsoft.com/office/drawing/2014/main" id="{5CA8E5C0-5623-4FC1-8EB1-F9C4FF3477E3}"/>
              </a:ext>
            </a:extLst>
          </p:cNvPr>
          <p:cNvSpPr>
            <a:spLocks noGrp="1"/>
          </p:cNvSpPr>
          <p:nvPr>
            <p:ph idx="1"/>
          </p:nvPr>
        </p:nvSpPr>
        <p:spPr>
          <a:xfrm>
            <a:off x="428625" y="3174974"/>
            <a:ext cx="6000750" cy="3086099"/>
          </a:xfrm>
        </p:spPr>
        <p:txBody>
          <a:bodyPr/>
          <a:lstStyle/>
          <a:p>
            <a:endParaRPr lang="en-US" dirty="0"/>
          </a:p>
          <a:p>
            <a:r>
              <a:rPr lang="en-US" b="1" dirty="0">
                <a:solidFill>
                  <a:srgbClr val="FF0000">
                    <a:alpha val="70000"/>
                  </a:srgbClr>
                </a:solidFill>
              </a:rPr>
              <a:t>2010 – Adventure</a:t>
            </a:r>
          </a:p>
          <a:p>
            <a:r>
              <a:rPr lang="en-US" b="1" dirty="0">
                <a:solidFill>
                  <a:srgbClr val="FF0000">
                    <a:alpha val="70000"/>
                  </a:srgbClr>
                </a:solidFill>
              </a:rPr>
              <a:t>2011 – Adventure</a:t>
            </a:r>
          </a:p>
          <a:p>
            <a:r>
              <a:rPr lang="en-US" b="1" dirty="0">
                <a:solidFill>
                  <a:srgbClr val="FF0000">
                    <a:alpha val="70000"/>
                  </a:srgbClr>
                </a:solidFill>
              </a:rPr>
              <a:t>2012 – Fantasy</a:t>
            </a:r>
          </a:p>
          <a:p>
            <a:r>
              <a:rPr lang="en-US" b="1" dirty="0">
                <a:solidFill>
                  <a:srgbClr val="FF0000">
                    <a:alpha val="70000"/>
                  </a:srgbClr>
                </a:solidFill>
              </a:rPr>
              <a:t>2013 – Science Fiction</a:t>
            </a:r>
          </a:p>
          <a:p>
            <a:r>
              <a:rPr lang="en-US" b="1" dirty="0">
                <a:solidFill>
                  <a:srgbClr val="FF0000">
                    <a:alpha val="70000"/>
                  </a:srgbClr>
                </a:solidFill>
              </a:rPr>
              <a:t>2014 – Adventure</a:t>
            </a:r>
          </a:p>
          <a:p>
            <a:r>
              <a:rPr lang="en-US" b="1" dirty="0">
                <a:solidFill>
                  <a:srgbClr val="FF0000">
                    <a:alpha val="70000"/>
                  </a:srgbClr>
                </a:solidFill>
              </a:rPr>
              <a:t>2015 - Western</a:t>
            </a:r>
          </a:p>
        </p:txBody>
      </p:sp>
    </p:spTree>
    <p:extLst>
      <p:ext uri="{BB962C8B-B14F-4D97-AF65-F5344CB8AC3E}">
        <p14:creationId xmlns:p14="http://schemas.microsoft.com/office/powerpoint/2010/main" val="4239786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6FC0-AC33-4BCB-AC77-7F0C768B5376}"/>
              </a:ext>
            </a:extLst>
          </p:cNvPr>
          <p:cNvSpPr>
            <a:spLocks noGrp="1"/>
          </p:cNvSpPr>
          <p:nvPr>
            <p:ph type="title"/>
          </p:nvPr>
        </p:nvSpPr>
        <p:spPr/>
        <p:txBody>
          <a:bodyPr/>
          <a:lstStyle/>
          <a:p>
            <a:r>
              <a:rPr lang="en-US" dirty="0">
                <a:solidFill>
                  <a:srgbClr val="8CC63E"/>
                </a:solidFill>
              </a:rPr>
              <a:t>Top 5 Directors who have directed high grossing films</a:t>
            </a:r>
          </a:p>
        </p:txBody>
      </p:sp>
      <p:sp>
        <p:nvSpPr>
          <p:cNvPr id="3" name="Content Placeholder 2">
            <a:extLst>
              <a:ext uri="{FF2B5EF4-FFF2-40B4-BE49-F238E27FC236}">
                <a16:creationId xmlns:a16="http://schemas.microsoft.com/office/drawing/2014/main" id="{99505C8A-A89A-4848-9D1C-6A41231A76F2}"/>
              </a:ext>
            </a:extLst>
          </p:cNvPr>
          <p:cNvSpPr>
            <a:spLocks noGrp="1"/>
          </p:cNvSpPr>
          <p:nvPr>
            <p:ph idx="1"/>
          </p:nvPr>
        </p:nvSpPr>
        <p:spPr>
          <a:xfrm>
            <a:off x="0" y="2880787"/>
            <a:ext cx="6283569" cy="5174364"/>
          </a:xfrm>
        </p:spPr>
        <p:txBody>
          <a:bodyPr>
            <a:normAutofit/>
          </a:bodyPr>
          <a:lstStyle/>
          <a:p>
            <a:pPr>
              <a:buFont typeface="Wingdings" panose="05000000000000000000" pitchFamily="2" charset="2"/>
              <a:buChar char="Ø"/>
            </a:pPr>
            <a:r>
              <a:rPr lang="en-US" sz="2000" dirty="0">
                <a:solidFill>
                  <a:schemeClr val="tx1"/>
                </a:solidFill>
              </a:rPr>
              <a:t>1. J.J Abrams – (2015) Star Wars: Episode VII</a:t>
            </a:r>
          </a:p>
          <a:p>
            <a:pPr marL="342900" lvl="1" indent="0">
              <a:buNone/>
            </a:pPr>
            <a:r>
              <a:rPr lang="en-US" sz="1850" dirty="0">
                <a:solidFill>
                  <a:schemeClr val="tx1"/>
                </a:solidFill>
              </a:rPr>
              <a:t>The Force Awakens; Grossed - $936.7M</a:t>
            </a:r>
          </a:p>
          <a:p>
            <a:pPr>
              <a:buFont typeface="Wingdings" panose="05000000000000000000" pitchFamily="2" charset="2"/>
              <a:buChar char="Ø"/>
            </a:pPr>
            <a:r>
              <a:rPr lang="en-US" sz="2000" dirty="0">
                <a:solidFill>
                  <a:schemeClr val="tx1"/>
                </a:solidFill>
              </a:rPr>
              <a:t>2. Anthony Russo – (2019) Avengers: Endgame;</a:t>
            </a:r>
          </a:p>
          <a:p>
            <a:pPr marL="342900" lvl="1" indent="0">
              <a:buNone/>
            </a:pPr>
            <a:r>
              <a:rPr lang="en-US" sz="1850" dirty="0">
                <a:solidFill>
                  <a:schemeClr val="tx1"/>
                </a:solidFill>
              </a:rPr>
              <a:t>Grossed - $858.4M</a:t>
            </a:r>
          </a:p>
          <a:p>
            <a:pPr>
              <a:buFont typeface="Wingdings" panose="05000000000000000000" pitchFamily="2" charset="2"/>
              <a:buChar char="Ø"/>
            </a:pPr>
            <a:r>
              <a:rPr lang="en-US" sz="2000" dirty="0">
                <a:solidFill>
                  <a:schemeClr val="tx1"/>
                </a:solidFill>
              </a:rPr>
              <a:t>3. James Cameron – (2009) Avatar; </a:t>
            </a:r>
          </a:p>
          <a:p>
            <a:pPr marL="342900" lvl="1" indent="0">
              <a:buNone/>
            </a:pPr>
            <a:r>
              <a:rPr lang="en-US" sz="1850" dirty="0">
                <a:solidFill>
                  <a:schemeClr val="tx1"/>
                </a:solidFill>
              </a:rPr>
              <a:t>Grossed - $760.5M</a:t>
            </a:r>
          </a:p>
          <a:p>
            <a:pPr>
              <a:buFont typeface="Wingdings" panose="05000000000000000000" pitchFamily="2" charset="2"/>
              <a:buChar char="Ø"/>
            </a:pPr>
            <a:r>
              <a:rPr lang="en-US" sz="2000" dirty="0">
                <a:solidFill>
                  <a:schemeClr val="tx1"/>
                </a:solidFill>
              </a:rPr>
              <a:t>4. Joss </a:t>
            </a:r>
            <a:r>
              <a:rPr lang="en-US" sz="2000" dirty="0" err="1">
                <a:solidFill>
                  <a:schemeClr val="tx1"/>
                </a:solidFill>
              </a:rPr>
              <a:t>Whedon</a:t>
            </a:r>
            <a:r>
              <a:rPr lang="en-US" sz="2000" dirty="0">
                <a:solidFill>
                  <a:schemeClr val="tx1"/>
                </a:solidFill>
              </a:rPr>
              <a:t> – (2012) The Avengers; Grossed</a:t>
            </a:r>
          </a:p>
          <a:p>
            <a:pPr marL="0" indent="0">
              <a:buNone/>
            </a:pPr>
            <a:r>
              <a:rPr lang="en-US" sz="2000" dirty="0">
                <a:solidFill>
                  <a:schemeClr val="tx1"/>
                </a:solidFill>
              </a:rPr>
              <a:t>	- $623.3M</a:t>
            </a:r>
          </a:p>
          <a:p>
            <a:pPr>
              <a:buFont typeface="Wingdings" panose="05000000000000000000" pitchFamily="2" charset="2"/>
              <a:buChar char="Ø"/>
            </a:pPr>
            <a:r>
              <a:rPr lang="en-US" sz="2000" dirty="0">
                <a:solidFill>
                  <a:schemeClr val="tx1"/>
                </a:solidFill>
              </a:rPr>
              <a:t> 5. Brad Bird – (2018) Incredibles 2; Grossed </a:t>
            </a:r>
          </a:p>
          <a:p>
            <a:pPr marL="342900" lvl="1" indent="0">
              <a:buNone/>
            </a:pPr>
            <a:r>
              <a:rPr lang="en-US" sz="2000" dirty="0">
                <a:solidFill>
                  <a:schemeClr val="tx1"/>
                </a:solidFill>
              </a:rPr>
              <a:t>- $608.6M</a:t>
            </a:r>
          </a:p>
          <a:p>
            <a:pPr lvl="1"/>
            <a:endParaRPr lang="en-US" sz="2000" dirty="0">
              <a:solidFill>
                <a:srgbClr val="8CC63E"/>
              </a:solidFill>
            </a:endParaRPr>
          </a:p>
          <a:p>
            <a:pPr marL="0" indent="0">
              <a:buNone/>
            </a:pPr>
            <a:endParaRPr lang="en-US" sz="2000" dirty="0">
              <a:solidFill>
                <a:schemeClr val="tx1"/>
              </a:solidFill>
            </a:endParaRPr>
          </a:p>
        </p:txBody>
      </p:sp>
    </p:spTree>
    <p:extLst>
      <p:ext uri="{BB962C8B-B14F-4D97-AF65-F5344CB8AC3E}">
        <p14:creationId xmlns:p14="http://schemas.microsoft.com/office/powerpoint/2010/main" val="1827851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8CDD83B-80AE-43EC-9335-4760D72EE52E}"/>
              </a:ext>
            </a:extLst>
          </p:cNvPr>
          <p:cNvSpPr/>
          <p:nvPr/>
        </p:nvSpPr>
        <p:spPr>
          <a:xfrm>
            <a:off x="581976" y="4631828"/>
            <a:ext cx="2318004" cy="34831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5C382E6-4160-4F24-8628-A558C796A00C}"/>
              </a:ext>
            </a:extLst>
          </p:cNvPr>
          <p:cNvSpPr>
            <a:spLocks noGrp="1"/>
          </p:cNvSpPr>
          <p:nvPr>
            <p:ph type="body" idx="1"/>
          </p:nvPr>
        </p:nvSpPr>
        <p:spPr>
          <a:xfrm>
            <a:off x="457199" y="2881311"/>
            <a:ext cx="2318004" cy="1690689"/>
          </a:xfrm>
        </p:spPr>
        <p:txBody>
          <a:bodyPr anchor="t"/>
          <a:lstStyle/>
          <a:p>
            <a:r>
              <a:rPr lang="en-US" sz="900" dirty="0"/>
              <a:t>Harold, who is representing the Movie Studio and Distributors has approached CDA (Central Data Agency) to help them out to do analysis on what factors are more likely to contribute to the success of a movie. Success of movie is defined as having earnings higher than the budget.</a:t>
            </a:r>
          </a:p>
        </p:txBody>
      </p:sp>
      <p:pic>
        <p:nvPicPr>
          <p:cNvPr id="11" name="Content Placeholder 10" descr="Bored Bee">
            <a:extLst>
              <a:ext uri="{FF2B5EF4-FFF2-40B4-BE49-F238E27FC236}">
                <a16:creationId xmlns:a16="http://schemas.microsoft.com/office/drawing/2014/main" id="{9986E721-6006-4733-BA49-BD1EAD6564AC}"/>
              </a:ext>
            </a:extLst>
          </p:cNvPr>
          <p:cNvPicPr>
            <a:picLocks noGrp="1" noChangeAspect="1"/>
          </p:cNvPicPr>
          <p:nvPr>
            <p:ph sz="half" idx="2"/>
          </p:nvPr>
        </p:nvPicPr>
        <p:blipFill>
          <a:blip r:embed="rId2"/>
          <a:stretch>
            <a:fillRect/>
          </a:stretch>
        </p:blipFill>
        <p:spPr>
          <a:xfrm>
            <a:off x="686507" y="5068711"/>
            <a:ext cx="2111274" cy="2121371"/>
          </a:xfrm>
          <a:ln w="3175">
            <a:solidFill>
              <a:schemeClr val="tx1"/>
            </a:solidFill>
          </a:ln>
        </p:spPr>
      </p:pic>
      <p:sp>
        <p:nvSpPr>
          <p:cNvPr id="5" name="Text Placeholder 4">
            <a:extLst>
              <a:ext uri="{FF2B5EF4-FFF2-40B4-BE49-F238E27FC236}">
                <a16:creationId xmlns:a16="http://schemas.microsoft.com/office/drawing/2014/main" id="{25C82235-835C-41AB-A4C0-C956DF6A3CFF}"/>
              </a:ext>
            </a:extLst>
          </p:cNvPr>
          <p:cNvSpPr>
            <a:spLocks noGrp="1"/>
          </p:cNvSpPr>
          <p:nvPr>
            <p:ph type="body" sz="quarter" idx="3"/>
          </p:nvPr>
        </p:nvSpPr>
        <p:spPr>
          <a:xfrm>
            <a:off x="2899980" y="2881310"/>
            <a:ext cx="2318004" cy="1690690"/>
          </a:xfrm>
        </p:spPr>
        <p:txBody>
          <a:bodyPr anchor="t"/>
          <a:lstStyle/>
          <a:p>
            <a:r>
              <a:rPr lang="en-US" sz="900" dirty="0"/>
              <a:t>CDA has assigned the job to MDB (Movie Data busters) team who are movie enthusiasts and are experts in the art and science of Data. MDB team using Lean concepts have divided the work in multiple milestones. They are calling it HUD, Hollywood usable deliverables. MDB team shall be using various libraries of Python to do the EDA work and present initial recommendations.</a:t>
            </a:r>
          </a:p>
        </p:txBody>
      </p:sp>
      <p:pic>
        <p:nvPicPr>
          <p:cNvPr id="9" name="Picture 8">
            <a:extLst>
              <a:ext uri="{FF2B5EF4-FFF2-40B4-BE49-F238E27FC236}">
                <a16:creationId xmlns:a16="http://schemas.microsoft.com/office/drawing/2014/main" id="{C61E6004-12B1-4319-9B2C-5DDDA4F30013}"/>
              </a:ext>
            </a:extLst>
          </p:cNvPr>
          <p:cNvPicPr>
            <a:picLocks noChangeAspect="1"/>
          </p:cNvPicPr>
          <p:nvPr/>
        </p:nvPicPr>
        <p:blipFill>
          <a:blip r:embed="rId3"/>
          <a:stretch>
            <a:fillRect/>
          </a:stretch>
        </p:blipFill>
        <p:spPr>
          <a:xfrm>
            <a:off x="146756" y="805155"/>
            <a:ext cx="4076701" cy="1965442"/>
          </a:xfrm>
          <a:prstGeom prst="rect">
            <a:avLst/>
          </a:prstGeom>
        </p:spPr>
      </p:pic>
      <p:sp>
        <p:nvSpPr>
          <p:cNvPr id="30" name="Rectangle 29">
            <a:extLst>
              <a:ext uri="{FF2B5EF4-FFF2-40B4-BE49-F238E27FC236}">
                <a16:creationId xmlns:a16="http://schemas.microsoft.com/office/drawing/2014/main" id="{CC5502DC-0211-4551-8CDC-8C1FC54D062C}"/>
              </a:ext>
            </a:extLst>
          </p:cNvPr>
          <p:cNvSpPr/>
          <p:nvPr/>
        </p:nvSpPr>
        <p:spPr>
          <a:xfrm>
            <a:off x="3144582" y="4651022"/>
            <a:ext cx="2318004" cy="34831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2F97E2C-108C-44ED-B898-568D41333DD3}"/>
              </a:ext>
            </a:extLst>
          </p:cNvPr>
          <p:cNvPicPr>
            <a:picLocks noChangeAspect="1"/>
          </p:cNvPicPr>
          <p:nvPr/>
        </p:nvPicPr>
        <p:blipFill>
          <a:blip r:embed="rId4"/>
          <a:stretch>
            <a:fillRect/>
          </a:stretch>
        </p:blipFill>
        <p:spPr>
          <a:xfrm>
            <a:off x="3277481" y="4810125"/>
            <a:ext cx="619125" cy="742950"/>
          </a:xfrm>
          <a:prstGeom prst="rect">
            <a:avLst/>
          </a:prstGeom>
        </p:spPr>
      </p:pic>
      <p:pic>
        <p:nvPicPr>
          <p:cNvPr id="35" name="Picture 34">
            <a:extLst>
              <a:ext uri="{FF2B5EF4-FFF2-40B4-BE49-F238E27FC236}">
                <a16:creationId xmlns:a16="http://schemas.microsoft.com/office/drawing/2014/main" id="{55DD8D93-BA07-40A3-A1D9-41A828E5D25C}"/>
              </a:ext>
            </a:extLst>
          </p:cNvPr>
          <p:cNvPicPr>
            <a:picLocks noChangeAspect="1"/>
          </p:cNvPicPr>
          <p:nvPr/>
        </p:nvPicPr>
        <p:blipFill>
          <a:blip r:embed="rId5"/>
          <a:stretch>
            <a:fillRect/>
          </a:stretch>
        </p:blipFill>
        <p:spPr>
          <a:xfrm>
            <a:off x="3184396" y="5734108"/>
            <a:ext cx="2238375" cy="790575"/>
          </a:xfrm>
          <a:prstGeom prst="rect">
            <a:avLst/>
          </a:prstGeom>
        </p:spPr>
      </p:pic>
      <p:pic>
        <p:nvPicPr>
          <p:cNvPr id="37" name="Picture 36">
            <a:extLst>
              <a:ext uri="{FF2B5EF4-FFF2-40B4-BE49-F238E27FC236}">
                <a16:creationId xmlns:a16="http://schemas.microsoft.com/office/drawing/2014/main" id="{580D2F6F-269A-42B1-860D-896F38F1AE6F}"/>
              </a:ext>
            </a:extLst>
          </p:cNvPr>
          <p:cNvPicPr>
            <a:picLocks noChangeAspect="1"/>
          </p:cNvPicPr>
          <p:nvPr/>
        </p:nvPicPr>
        <p:blipFill>
          <a:blip r:embed="rId6"/>
          <a:stretch>
            <a:fillRect/>
          </a:stretch>
        </p:blipFill>
        <p:spPr>
          <a:xfrm>
            <a:off x="4141208" y="4914929"/>
            <a:ext cx="914400" cy="485775"/>
          </a:xfrm>
          <a:prstGeom prst="rect">
            <a:avLst/>
          </a:prstGeom>
        </p:spPr>
      </p:pic>
      <p:pic>
        <p:nvPicPr>
          <p:cNvPr id="39" name="Picture 38">
            <a:extLst>
              <a:ext uri="{FF2B5EF4-FFF2-40B4-BE49-F238E27FC236}">
                <a16:creationId xmlns:a16="http://schemas.microsoft.com/office/drawing/2014/main" id="{C2B50A12-2957-44E9-9913-7A59B66300F4}"/>
              </a:ext>
            </a:extLst>
          </p:cNvPr>
          <p:cNvPicPr>
            <a:picLocks noChangeAspect="1"/>
          </p:cNvPicPr>
          <p:nvPr/>
        </p:nvPicPr>
        <p:blipFill>
          <a:blip r:embed="rId7"/>
          <a:stretch>
            <a:fillRect/>
          </a:stretch>
        </p:blipFill>
        <p:spPr>
          <a:xfrm>
            <a:off x="3396543" y="6662824"/>
            <a:ext cx="381000" cy="390525"/>
          </a:xfrm>
          <a:prstGeom prst="rect">
            <a:avLst/>
          </a:prstGeom>
        </p:spPr>
      </p:pic>
      <p:pic>
        <p:nvPicPr>
          <p:cNvPr id="41" name="Picture 40">
            <a:extLst>
              <a:ext uri="{FF2B5EF4-FFF2-40B4-BE49-F238E27FC236}">
                <a16:creationId xmlns:a16="http://schemas.microsoft.com/office/drawing/2014/main" id="{0CEF3DD9-3572-4544-9F06-1D66E1C78D2A}"/>
              </a:ext>
            </a:extLst>
          </p:cNvPr>
          <p:cNvPicPr>
            <a:picLocks noChangeAspect="1"/>
          </p:cNvPicPr>
          <p:nvPr/>
        </p:nvPicPr>
        <p:blipFill>
          <a:blip r:embed="rId8"/>
          <a:stretch>
            <a:fillRect/>
          </a:stretch>
        </p:blipFill>
        <p:spPr>
          <a:xfrm>
            <a:off x="4029504" y="6648920"/>
            <a:ext cx="447675" cy="476250"/>
          </a:xfrm>
          <a:prstGeom prst="rect">
            <a:avLst/>
          </a:prstGeom>
        </p:spPr>
      </p:pic>
      <p:pic>
        <p:nvPicPr>
          <p:cNvPr id="43" name="Picture 42">
            <a:extLst>
              <a:ext uri="{FF2B5EF4-FFF2-40B4-BE49-F238E27FC236}">
                <a16:creationId xmlns:a16="http://schemas.microsoft.com/office/drawing/2014/main" id="{87E4C0D7-4184-4B04-9499-BCA6B7D1B186}"/>
              </a:ext>
            </a:extLst>
          </p:cNvPr>
          <p:cNvPicPr>
            <a:picLocks noChangeAspect="1"/>
          </p:cNvPicPr>
          <p:nvPr/>
        </p:nvPicPr>
        <p:blipFill>
          <a:blip r:embed="rId9"/>
          <a:stretch>
            <a:fillRect/>
          </a:stretch>
        </p:blipFill>
        <p:spPr>
          <a:xfrm>
            <a:off x="4702052" y="6610436"/>
            <a:ext cx="485775" cy="495300"/>
          </a:xfrm>
          <a:prstGeom prst="rect">
            <a:avLst/>
          </a:prstGeom>
        </p:spPr>
      </p:pic>
      <p:pic>
        <p:nvPicPr>
          <p:cNvPr id="45" name="Picture 44">
            <a:extLst>
              <a:ext uri="{FF2B5EF4-FFF2-40B4-BE49-F238E27FC236}">
                <a16:creationId xmlns:a16="http://schemas.microsoft.com/office/drawing/2014/main" id="{343B37CE-7B14-4C60-AD70-01E6D7F5F160}"/>
              </a:ext>
            </a:extLst>
          </p:cNvPr>
          <p:cNvPicPr>
            <a:picLocks noChangeAspect="1"/>
          </p:cNvPicPr>
          <p:nvPr/>
        </p:nvPicPr>
        <p:blipFill>
          <a:blip r:embed="rId10"/>
          <a:stretch>
            <a:fillRect/>
          </a:stretch>
        </p:blipFill>
        <p:spPr>
          <a:xfrm>
            <a:off x="3184396" y="7190082"/>
            <a:ext cx="470631" cy="509850"/>
          </a:xfrm>
          <a:prstGeom prst="rect">
            <a:avLst/>
          </a:prstGeom>
        </p:spPr>
      </p:pic>
      <p:pic>
        <p:nvPicPr>
          <p:cNvPr id="4" name="Picture 3">
            <a:extLst>
              <a:ext uri="{FF2B5EF4-FFF2-40B4-BE49-F238E27FC236}">
                <a16:creationId xmlns:a16="http://schemas.microsoft.com/office/drawing/2014/main" id="{13BD2280-F8F5-433D-A7A1-D2E60599BA45}"/>
              </a:ext>
            </a:extLst>
          </p:cNvPr>
          <p:cNvPicPr>
            <a:picLocks noChangeAspect="1"/>
          </p:cNvPicPr>
          <p:nvPr/>
        </p:nvPicPr>
        <p:blipFill>
          <a:blip r:embed="rId11"/>
          <a:stretch>
            <a:fillRect/>
          </a:stretch>
        </p:blipFill>
        <p:spPr>
          <a:xfrm>
            <a:off x="3905656" y="7240510"/>
            <a:ext cx="1149952" cy="818007"/>
          </a:xfrm>
          <a:prstGeom prst="rect">
            <a:avLst/>
          </a:prstGeom>
        </p:spPr>
      </p:pic>
    </p:spTree>
    <p:extLst>
      <p:ext uri="{BB962C8B-B14F-4D97-AF65-F5344CB8AC3E}">
        <p14:creationId xmlns:p14="http://schemas.microsoft.com/office/powerpoint/2010/main" val="455208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81B2-AB53-4C24-A04D-B8F2EFB8C18C}"/>
              </a:ext>
            </a:extLst>
          </p:cNvPr>
          <p:cNvSpPr>
            <a:spLocks noGrp="1"/>
          </p:cNvSpPr>
          <p:nvPr>
            <p:ph type="title"/>
          </p:nvPr>
        </p:nvSpPr>
        <p:spPr/>
        <p:txBody>
          <a:bodyPr/>
          <a:lstStyle/>
          <a:p>
            <a:r>
              <a:rPr lang="en-US" dirty="0"/>
              <a:t>J.J Abrams is1 of the Top 5 Directors </a:t>
            </a:r>
          </a:p>
        </p:txBody>
      </p:sp>
      <p:pic>
        <p:nvPicPr>
          <p:cNvPr id="10" name="Content Placeholder 9">
            <a:extLst>
              <a:ext uri="{FF2B5EF4-FFF2-40B4-BE49-F238E27FC236}">
                <a16:creationId xmlns:a16="http://schemas.microsoft.com/office/drawing/2014/main" id="{4743423C-147E-4B8D-9D04-F293BD8F785B}"/>
              </a:ext>
            </a:extLst>
          </p:cNvPr>
          <p:cNvPicPr>
            <a:picLocks noGrp="1" noChangeAspect="1"/>
          </p:cNvPicPr>
          <p:nvPr>
            <p:ph idx="1"/>
          </p:nvPr>
        </p:nvPicPr>
        <p:blipFill>
          <a:blip r:embed="rId2"/>
          <a:stretch>
            <a:fillRect/>
          </a:stretch>
        </p:blipFill>
        <p:spPr>
          <a:xfrm>
            <a:off x="-1" y="2901575"/>
            <a:ext cx="5719673" cy="2561379"/>
          </a:xfrm>
        </p:spPr>
      </p:pic>
    </p:spTree>
    <p:extLst>
      <p:ext uri="{BB962C8B-B14F-4D97-AF65-F5344CB8AC3E}">
        <p14:creationId xmlns:p14="http://schemas.microsoft.com/office/powerpoint/2010/main" val="1263014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81B2-AB53-4C24-A04D-B8F2EFB8C18C}"/>
              </a:ext>
            </a:extLst>
          </p:cNvPr>
          <p:cNvSpPr>
            <a:spLocks noGrp="1"/>
          </p:cNvSpPr>
          <p:nvPr>
            <p:ph type="title"/>
          </p:nvPr>
        </p:nvSpPr>
        <p:spPr/>
        <p:txBody>
          <a:bodyPr/>
          <a:lstStyle/>
          <a:p>
            <a:r>
              <a:rPr lang="en-US" dirty="0"/>
              <a:t>Bar Chart showing  </a:t>
            </a:r>
            <a:r>
              <a:rPr lang="en-US" dirty="0" err="1"/>
              <a:t>IMDB_Score</a:t>
            </a:r>
            <a:r>
              <a:rPr lang="en-US" dirty="0"/>
              <a:t> &amp; Gross Earning by Director and Movie</a:t>
            </a:r>
          </a:p>
        </p:txBody>
      </p:sp>
      <p:pic>
        <p:nvPicPr>
          <p:cNvPr id="6" name="Content Placeholder 5">
            <a:extLst>
              <a:ext uri="{FF2B5EF4-FFF2-40B4-BE49-F238E27FC236}">
                <a16:creationId xmlns:a16="http://schemas.microsoft.com/office/drawing/2014/main" id="{DD79F53A-07FF-47E0-B241-E38036A0B26A}"/>
              </a:ext>
            </a:extLst>
          </p:cNvPr>
          <p:cNvPicPr>
            <a:picLocks noGrp="1" noChangeAspect="1"/>
          </p:cNvPicPr>
          <p:nvPr>
            <p:ph idx="1"/>
          </p:nvPr>
        </p:nvPicPr>
        <p:blipFill>
          <a:blip r:embed="rId2"/>
          <a:stretch>
            <a:fillRect/>
          </a:stretch>
        </p:blipFill>
        <p:spPr>
          <a:xfrm>
            <a:off x="0" y="2989215"/>
            <a:ext cx="5796588" cy="2614416"/>
          </a:xfrm>
        </p:spPr>
      </p:pic>
    </p:spTree>
    <p:extLst>
      <p:ext uri="{BB962C8B-B14F-4D97-AF65-F5344CB8AC3E}">
        <p14:creationId xmlns:p14="http://schemas.microsoft.com/office/powerpoint/2010/main" val="1896584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CB39-812A-457B-AD10-5D8758E9C7CE}"/>
              </a:ext>
            </a:extLst>
          </p:cNvPr>
          <p:cNvSpPr>
            <a:spLocks noGrp="1"/>
          </p:cNvSpPr>
          <p:nvPr>
            <p:ph type="title"/>
          </p:nvPr>
        </p:nvSpPr>
        <p:spPr/>
        <p:txBody>
          <a:bodyPr/>
          <a:lstStyle/>
          <a:p>
            <a:r>
              <a:rPr lang="en-US" dirty="0"/>
              <a:t>IMDB Rating – Compared to Movies Gross Earning’s using a </a:t>
            </a:r>
            <a:r>
              <a:rPr lang="en-US" dirty="0" err="1"/>
              <a:t>hvplot</a:t>
            </a:r>
            <a:r>
              <a:rPr lang="en-US" dirty="0"/>
              <a:t> - Scatter </a:t>
            </a:r>
          </a:p>
        </p:txBody>
      </p:sp>
      <p:pic>
        <p:nvPicPr>
          <p:cNvPr id="11" name="Content Placeholder 10">
            <a:extLst>
              <a:ext uri="{FF2B5EF4-FFF2-40B4-BE49-F238E27FC236}">
                <a16:creationId xmlns:a16="http://schemas.microsoft.com/office/drawing/2014/main" id="{16C8AEA0-3505-4222-A38A-36B60AAD674C}"/>
              </a:ext>
            </a:extLst>
          </p:cNvPr>
          <p:cNvPicPr>
            <a:picLocks noGrp="1" noChangeAspect="1"/>
          </p:cNvPicPr>
          <p:nvPr>
            <p:ph idx="1"/>
          </p:nvPr>
        </p:nvPicPr>
        <p:blipFill>
          <a:blip r:embed="rId2"/>
          <a:stretch>
            <a:fillRect/>
          </a:stretch>
        </p:blipFill>
        <p:spPr>
          <a:xfrm>
            <a:off x="0" y="3210756"/>
            <a:ext cx="5939969" cy="2722488"/>
          </a:xfrm>
        </p:spPr>
      </p:pic>
    </p:spTree>
    <p:extLst>
      <p:ext uri="{BB962C8B-B14F-4D97-AF65-F5344CB8AC3E}">
        <p14:creationId xmlns:p14="http://schemas.microsoft.com/office/powerpoint/2010/main" val="854706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E5BE-9DD1-464F-872A-62440BE5E060}"/>
              </a:ext>
            </a:extLst>
          </p:cNvPr>
          <p:cNvSpPr>
            <a:spLocks noGrp="1"/>
          </p:cNvSpPr>
          <p:nvPr>
            <p:ph type="title"/>
          </p:nvPr>
        </p:nvSpPr>
        <p:spPr/>
        <p:txBody>
          <a:bodyPr/>
          <a:lstStyle/>
          <a:p>
            <a:r>
              <a:rPr lang="en-US" dirty="0" err="1">
                <a:solidFill>
                  <a:srgbClr val="90C226"/>
                </a:solidFill>
                <a:latin typeface="Trebuchet MS" panose="020B0603020202020204"/>
              </a:rPr>
              <a:t>Meta_score</a:t>
            </a:r>
            <a:r>
              <a:rPr kumimoji="0" lang="en-US" sz="2700" b="0" i="0" u="none" strike="noStrike" kern="1200" cap="none" spc="0" normalizeH="0" baseline="0" noProof="0" dirty="0">
                <a:ln>
                  <a:noFill/>
                </a:ln>
                <a:solidFill>
                  <a:srgbClr val="90C226"/>
                </a:solidFill>
                <a:effectLst/>
                <a:uLnTx/>
                <a:uFillTx/>
                <a:latin typeface="Trebuchet MS" panose="020B0603020202020204"/>
                <a:ea typeface="+mj-ea"/>
                <a:cs typeface="+mj-cs"/>
              </a:rPr>
              <a:t> – Compared to Movies Gross Earning’s using </a:t>
            </a:r>
            <a:r>
              <a:rPr kumimoji="0" lang="en-US" sz="2700" b="0" i="0" u="none" strike="noStrike" kern="1200" cap="none" spc="0" normalizeH="0" baseline="0" noProof="0" dirty="0" err="1">
                <a:ln>
                  <a:noFill/>
                </a:ln>
                <a:solidFill>
                  <a:srgbClr val="90C226"/>
                </a:solidFill>
                <a:effectLst/>
                <a:uLnTx/>
                <a:uFillTx/>
                <a:latin typeface="Trebuchet MS" panose="020B0603020202020204"/>
                <a:ea typeface="+mj-ea"/>
                <a:cs typeface="+mj-cs"/>
              </a:rPr>
              <a:t>hvplot</a:t>
            </a:r>
            <a:r>
              <a:rPr kumimoji="0" lang="en-US" sz="2700" b="0" i="0" u="none" strike="noStrike" kern="1200" cap="none" spc="0" normalizeH="0" baseline="0" noProof="0" dirty="0">
                <a:ln>
                  <a:noFill/>
                </a:ln>
                <a:solidFill>
                  <a:srgbClr val="90C226"/>
                </a:solidFill>
                <a:effectLst/>
                <a:uLnTx/>
                <a:uFillTx/>
                <a:latin typeface="Trebuchet MS" panose="020B0603020202020204"/>
                <a:ea typeface="+mj-ea"/>
                <a:cs typeface="+mj-cs"/>
              </a:rPr>
              <a:t> - Scatter </a:t>
            </a:r>
            <a:endParaRPr lang="en-US" dirty="0"/>
          </a:p>
        </p:txBody>
      </p:sp>
      <p:pic>
        <p:nvPicPr>
          <p:cNvPr id="5" name="Content Placeholder 4">
            <a:extLst>
              <a:ext uri="{FF2B5EF4-FFF2-40B4-BE49-F238E27FC236}">
                <a16:creationId xmlns:a16="http://schemas.microsoft.com/office/drawing/2014/main" id="{26803E0C-5324-4FA5-9E03-0AE5EDC2A68E}"/>
              </a:ext>
            </a:extLst>
          </p:cNvPr>
          <p:cNvPicPr>
            <a:picLocks noGrp="1" noChangeAspect="1"/>
          </p:cNvPicPr>
          <p:nvPr>
            <p:ph idx="1"/>
          </p:nvPr>
        </p:nvPicPr>
        <p:blipFill>
          <a:blip r:embed="rId2"/>
          <a:stretch>
            <a:fillRect/>
          </a:stretch>
        </p:blipFill>
        <p:spPr>
          <a:xfrm>
            <a:off x="1" y="3490573"/>
            <a:ext cx="5884984" cy="2615548"/>
          </a:xfrm>
        </p:spPr>
      </p:pic>
    </p:spTree>
    <p:extLst>
      <p:ext uri="{BB962C8B-B14F-4D97-AF65-F5344CB8AC3E}">
        <p14:creationId xmlns:p14="http://schemas.microsoft.com/office/powerpoint/2010/main" val="177146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E7FD-3763-43F4-88EE-A9C13F20D98A}"/>
              </a:ext>
            </a:extLst>
          </p:cNvPr>
          <p:cNvSpPr>
            <a:spLocks noGrp="1"/>
          </p:cNvSpPr>
          <p:nvPr>
            <p:ph type="title"/>
          </p:nvPr>
        </p:nvSpPr>
        <p:spPr/>
        <p:txBody>
          <a:bodyPr/>
          <a:lstStyle/>
          <a:p>
            <a:r>
              <a:rPr lang="en-US" dirty="0" err="1">
                <a:solidFill>
                  <a:srgbClr val="90C226"/>
                </a:solidFill>
                <a:latin typeface="Trebuchet MS" panose="020B0603020202020204"/>
              </a:rPr>
              <a:t>IMDB_Rating</a:t>
            </a:r>
            <a:r>
              <a:rPr kumimoji="0" lang="en-US" sz="2700" b="0" i="0" u="none" strike="noStrike" kern="1200" cap="none" spc="0" normalizeH="0" baseline="0" noProof="0" dirty="0">
                <a:ln>
                  <a:noFill/>
                </a:ln>
                <a:solidFill>
                  <a:srgbClr val="90C226"/>
                </a:solidFill>
                <a:effectLst/>
                <a:uLnTx/>
                <a:uFillTx/>
                <a:latin typeface="Trebuchet MS" panose="020B0603020202020204"/>
                <a:ea typeface="+mj-ea"/>
                <a:cs typeface="+mj-cs"/>
              </a:rPr>
              <a:t> – Compared to Movies Gross Earning’s using </a:t>
            </a:r>
            <a:r>
              <a:rPr kumimoji="0" lang="en-US" sz="2700" b="0" i="0" u="none" strike="noStrike" kern="1200" cap="none" spc="0" normalizeH="0" baseline="0" noProof="0" dirty="0" err="1">
                <a:ln>
                  <a:noFill/>
                </a:ln>
                <a:solidFill>
                  <a:srgbClr val="90C226"/>
                </a:solidFill>
                <a:effectLst/>
                <a:uLnTx/>
                <a:uFillTx/>
                <a:latin typeface="Trebuchet MS" panose="020B0603020202020204"/>
                <a:ea typeface="+mj-ea"/>
                <a:cs typeface="+mj-cs"/>
              </a:rPr>
              <a:t>hvplot</a:t>
            </a:r>
            <a:r>
              <a:rPr kumimoji="0" lang="en-US" sz="2700" b="0" i="0" u="none" strike="noStrike" kern="1200" cap="none" spc="0" normalizeH="0" baseline="0" noProof="0" dirty="0">
                <a:ln>
                  <a:noFill/>
                </a:ln>
                <a:solidFill>
                  <a:srgbClr val="90C226"/>
                </a:solidFill>
                <a:effectLst/>
                <a:uLnTx/>
                <a:uFillTx/>
                <a:latin typeface="Trebuchet MS" panose="020B0603020202020204"/>
                <a:ea typeface="+mj-ea"/>
                <a:cs typeface="+mj-cs"/>
              </a:rPr>
              <a:t> - </a:t>
            </a:r>
            <a:r>
              <a:rPr kumimoji="0" lang="en-US" sz="2700" b="0" i="0" u="none" strike="noStrike" kern="1200" cap="none" spc="0" normalizeH="0" baseline="0" noProof="0" dirty="0" err="1">
                <a:ln>
                  <a:noFill/>
                </a:ln>
                <a:solidFill>
                  <a:srgbClr val="90C226"/>
                </a:solidFill>
                <a:effectLst/>
                <a:uLnTx/>
                <a:uFillTx/>
                <a:latin typeface="Trebuchet MS" panose="020B0603020202020204"/>
                <a:ea typeface="+mj-ea"/>
                <a:cs typeface="+mj-cs"/>
              </a:rPr>
              <a:t>Hexbin</a:t>
            </a:r>
            <a:r>
              <a:rPr kumimoji="0" lang="en-US" sz="2700" b="0" i="0" u="none" strike="noStrike" kern="1200" cap="none" spc="0" normalizeH="0" baseline="0" noProof="0" dirty="0">
                <a:ln>
                  <a:noFill/>
                </a:ln>
                <a:solidFill>
                  <a:srgbClr val="90C226"/>
                </a:solidFill>
                <a:effectLst/>
                <a:uLnTx/>
                <a:uFillTx/>
                <a:latin typeface="Trebuchet MS" panose="020B0603020202020204"/>
                <a:ea typeface="+mj-ea"/>
                <a:cs typeface="+mj-cs"/>
              </a:rPr>
              <a:t> </a:t>
            </a:r>
            <a:endParaRPr lang="en-US" dirty="0"/>
          </a:p>
        </p:txBody>
      </p:sp>
      <p:pic>
        <p:nvPicPr>
          <p:cNvPr id="5" name="Content Placeholder 4">
            <a:extLst>
              <a:ext uri="{FF2B5EF4-FFF2-40B4-BE49-F238E27FC236}">
                <a16:creationId xmlns:a16="http://schemas.microsoft.com/office/drawing/2014/main" id="{F0131E70-C483-4B33-88A3-07B29F162618}"/>
              </a:ext>
            </a:extLst>
          </p:cNvPr>
          <p:cNvPicPr>
            <a:picLocks noGrp="1" noChangeAspect="1"/>
          </p:cNvPicPr>
          <p:nvPr>
            <p:ph idx="1"/>
          </p:nvPr>
        </p:nvPicPr>
        <p:blipFill>
          <a:blip r:embed="rId2"/>
          <a:stretch>
            <a:fillRect/>
          </a:stretch>
        </p:blipFill>
        <p:spPr>
          <a:xfrm>
            <a:off x="93784" y="2664927"/>
            <a:ext cx="5659148" cy="4685441"/>
          </a:xfrm>
        </p:spPr>
      </p:pic>
    </p:spTree>
    <p:extLst>
      <p:ext uri="{BB962C8B-B14F-4D97-AF65-F5344CB8AC3E}">
        <p14:creationId xmlns:p14="http://schemas.microsoft.com/office/powerpoint/2010/main" val="3487481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E7FD-3763-43F4-88EE-A9C13F20D98A}"/>
              </a:ext>
            </a:extLst>
          </p:cNvPr>
          <p:cNvSpPr>
            <a:spLocks noGrp="1"/>
          </p:cNvSpPr>
          <p:nvPr>
            <p:ph type="title"/>
          </p:nvPr>
        </p:nvSpPr>
        <p:spPr/>
        <p:txBody>
          <a:bodyPr/>
          <a:lstStyle/>
          <a:p>
            <a:r>
              <a:rPr kumimoji="0" lang="en-US" sz="2700" b="0" i="0" u="none" strike="noStrike" kern="1200" cap="none" spc="0" normalizeH="0" baseline="0" noProof="0" dirty="0" err="1">
                <a:ln>
                  <a:noFill/>
                </a:ln>
                <a:solidFill>
                  <a:srgbClr val="90C226"/>
                </a:solidFill>
                <a:effectLst/>
                <a:uLnTx/>
                <a:uFillTx/>
                <a:latin typeface="Trebuchet MS" panose="020B0603020202020204"/>
                <a:ea typeface="+mj-ea"/>
                <a:cs typeface="+mj-cs"/>
              </a:rPr>
              <a:t>Meta_Score</a:t>
            </a:r>
            <a:r>
              <a:rPr kumimoji="0" lang="en-US" sz="2700" b="0" i="0" u="none" strike="noStrike" kern="1200" cap="none" spc="0" normalizeH="0" baseline="0" noProof="0" dirty="0">
                <a:ln>
                  <a:noFill/>
                </a:ln>
                <a:solidFill>
                  <a:srgbClr val="90C226"/>
                </a:solidFill>
                <a:effectLst/>
                <a:uLnTx/>
                <a:uFillTx/>
                <a:latin typeface="Trebuchet MS" panose="020B0603020202020204"/>
                <a:ea typeface="+mj-ea"/>
                <a:cs typeface="+mj-cs"/>
              </a:rPr>
              <a:t> – Compared to Movies Gross Earning’s using </a:t>
            </a:r>
            <a:r>
              <a:rPr kumimoji="0" lang="en-US" sz="2700" b="0" i="0" u="none" strike="noStrike" kern="1200" cap="none" spc="0" normalizeH="0" baseline="0" noProof="0" dirty="0" err="1">
                <a:ln>
                  <a:noFill/>
                </a:ln>
                <a:solidFill>
                  <a:srgbClr val="90C226"/>
                </a:solidFill>
                <a:effectLst/>
                <a:uLnTx/>
                <a:uFillTx/>
                <a:latin typeface="Trebuchet MS" panose="020B0603020202020204"/>
                <a:ea typeface="+mj-ea"/>
                <a:cs typeface="+mj-cs"/>
              </a:rPr>
              <a:t>hvplot</a:t>
            </a:r>
            <a:r>
              <a:rPr kumimoji="0" lang="en-US" sz="2700" b="0" i="0" u="none" strike="noStrike" kern="1200" cap="none" spc="0" normalizeH="0" baseline="0" noProof="0" dirty="0">
                <a:ln>
                  <a:noFill/>
                </a:ln>
                <a:solidFill>
                  <a:srgbClr val="90C226"/>
                </a:solidFill>
                <a:effectLst/>
                <a:uLnTx/>
                <a:uFillTx/>
                <a:latin typeface="Trebuchet MS" panose="020B0603020202020204"/>
                <a:ea typeface="+mj-ea"/>
                <a:cs typeface="+mj-cs"/>
              </a:rPr>
              <a:t> - </a:t>
            </a:r>
            <a:r>
              <a:rPr kumimoji="0" lang="en-US" sz="2700" b="0" i="0" u="none" strike="noStrike" kern="1200" cap="none" spc="0" normalizeH="0" baseline="0" noProof="0" dirty="0" err="1">
                <a:ln>
                  <a:noFill/>
                </a:ln>
                <a:solidFill>
                  <a:srgbClr val="90C226"/>
                </a:solidFill>
                <a:effectLst/>
                <a:uLnTx/>
                <a:uFillTx/>
                <a:latin typeface="Trebuchet MS" panose="020B0603020202020204"/>
                <a:ea typeface="+mj-ea"/>
                <a:cs typeface="+mj-cs"/>
              </a:rPr>
              <a:t>Hexbin</a:t>
            </a:r>
            <a:r>
              <a:rPr kumimoji="0" lang="en-US" sz="2700" b="0" i="0" u="none" strike="noStrike" kern="1200" cap="none" spc="0" normalizeH="0" baseline="0" noProof="0" dirty="0">
                <a:ln>
                  <a:noFill/>
                </a:ln>
                <a:solidFill>
                  <a:srgbClr val="90C226"/>
                </a:solidFill>
                <a:effectLst/>
                <a:uLnTx/>
                <a:uFillTx/>
                <a:latin typeface="Trebuchet MS" panose="020B0603020202020204"/>
                <a:ea typeface="+mj-ea"/>
                <a:cs typeface="+mj-cs"/>
              </a:rPr>
              <a:t> </a:t>
            </a:r>
            <a:endParaRPr lang="en-US" dirty="0"/>
          </a:p>
        </p:txBody>
      </p:sp>
      <p:pic>
        <p:nvPicPr>
          <p:cNvPr id="7" name="Content Placeholder 6">
            <a:extLst>
              <a:ext uri="{FF2B5EF4-FFF2-40B4-BE49-F238E27FC236}">
                <a16:creationId xmlns:a16="http://schemas.microsoft.com/office/drawing/2014/main" id="{ECD2E649-45FE-4BCD-9EBB-0FAAA7AD079A}"/>
              </a:ext>
            </a:extLst>
          </p:cNvPr>
          <p:cNvPicPr>
            <a:picLocks noGrp="1" noChangeAspect="1"/>
          </p:cNvPicPr>
          <p:nvPr>
            <p:ph idx="1"/>
          </p:nvPr>
        </p:nvPicPr>
        <p:blipFill>
          <a:blip r:embed="rId2"/>
          <a:stretch>
            <a:fillRect/>
          </a:stretch>
        </p:blipFill>
        <p:spPr>
          <a:xfrm>
            <a:off x="141163" y="2981511"/>
            <a:ext cx="5661760" cy="4715341"/>
          </a:xfrm>
        </p:spPr>
      </p:pic>
    </p:spTree>
    <p:extLst>
      <p:ext uri="{BB962C8B-B14F-4D97-AF65-F5344CB8AC3E}">
        <p14:creationId xmlns:p14="http://schemas.microsoft.com/office/powerpoint/2010/main" val="175221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9D48-8796-49A9-A974-602A4C4F0F02}"/>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4D81A403-7865-404C-BD88-816D44E242A8}"/>
              </a:ext>
            </a:extLst>
          </p:cNvPr>
          <p:cNvSpPr>
            <a:spLocks noGrp="1"/>
          </p:cNvSpPr>
          <p:nvPr>
            <p:ph idx="1"/>
          </p:nvPr>
        </p:nvSpPr>
        <p:spPr/>
        <p:txBody>
          <a:bodyPr>
            <a:normAutofit/>
          </a:bodyPr>
          <a:lstStyle/>
          <a:p>
            <a:pPr>
              <a:buFont typeface="Wingdings" panose="05000000000000000000" pitchFamily="2" charset="2"/>
              <a:buChar char="Ø"/>
            </a:pPr>
            <a:r>
              <a:rPr lang="en-US" sz="2000" dirty="0"/>
              <a:t>Based on the charts and graphs movies with higher IMDB scores will continue to generate high grossing movies.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If any of the top 5 directors continue to direct and produce action and adventure movies, they are likely to have high grossing movies based on the analysis.</a:t>
            </a:r>
          </a:p>
        </p:txBody>
      </p:sp>
    </p:spTree>
    <p:extLst>
      <p:ext uri="{BB962C8B-B14F-4D97-AF65-F5344CB8AC3E}">
        <p14:creationId xmlns:p14="http://schemas.microsoft.com/office/powerpoint/2010/main" val="4031092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576148-748F-4B19-B0C5-7451CE605B41}"/>
              </a:ext>
            </a:extLst>
          </p:cNvPr>
          <p:cNvSpPr>
            <a:spLocks noGrp="1"/>
          </p:cNvSpPr>
          <p:nvPr>
            <p:ph idx="1"/>
          </p:nvPr>
        </p:nvSpPr>
        <p:spPr/>
        <p:txBody>
          <a:bodyPr/>
          <a:lstStyle/>
          <a:p>
            <a:r>
              <a:rPr lang="en-US" dirty="0"/>
              <a:t>CDA has assigned the job to MDB (Movie Data busters) team within the organization who are movie enthusiasts and are experts in the art and science of Data. </a:t>
            </a:r>
          </a:p>
          <a:p>
            <a:r>
              <a:rPr lang="en-US" dirty="0"/>
              <a:t>MDB team using </a:t>
            </a:r>
            <a:r>
              <a:rPr lang="en-US" b="1" dirty="0"/>
              <a:t>Lean</a:t>
            </a:r>
            <a:r>
              <a:rPr lang="en-US" dirty="0"/>
              <a:t> concepts have divided the work in multiple milestones. They are calling it HUD, Hollywood usable deliverables. </a:t>
            </a:r>
          </a:p>
          <a:p>
            <a:endParaRPr lang="en-US" dirty="0"/>
          </a:p>
        </p:txBody>
      </p:sp>
      <p:pic>
        <p:nvPicPr>
          <p:cNvPr id="8" name="Picture 7">
            <a:extLst>
              <a:ext uri="{FF2B5EF4-FFF2-40B4-BE49-F238E27FC236}">
                <a16:creationId xmlns:a16="http://schemas.microsoft.com/office/drawing/2014/main" id="{E9C9907D-608C-4352-87BB-A4EFD2508D12}"/>
              </a:ext>
            </a:extLst>
          </p:cNvPr>
          <p:cNvPicPr>
            <a:picLocks noChangeAspect="1"/>
          </p:cNvPicPr>
          <p:nvPr/>
        </p:nvPicPr>
        <p:blipFill>
          <a:blip r:embed="rId2"/>
          <a:stretch>
            <a:fillRect/>
          </a:stretch>
        </p:blipFill>
        <p:spPr>
          <a:xfrm>
            <a:off x="1476729" y="183125"/>
            <a:ext cx="2395360" cy="2294257"/>
          </a:xfrm>
          <a:prstGeom prst="rect">
            <a:avLst/>
          </a:prstGeom>
        </p:spPr>
      </p:pic>
      <p:sp>
        <p:nvSpPr>
          <p:cNvPr id="5" name="Rectangle 4">
            <a:extLst>
              <a:ext uri="{FF2B5EF4-FFF2-40B4-BE49-F238E27FC236}">
                <a16:creationId xmlns:a16="http://schemas.microsoft.com/office/drawing/2014/main" id="{DF7C3AB9-738C-4B33-B8F5-65E6160C35E6}"/>
              </a:ext>
            </a:extLst>
          </p:cNvPr>
          <p:cNvSpPr/>
          <p:nvPr/>
        </p:nvSpPr>
        <p:spPr>
          <a:xfrm>
            <a:off x="1551164" y="4724361"/>
            <a:ext cx="2223911" cy="66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0C52AC-DC0F-40C5-8F2D-7E8AAC2CC386}"/>
              </a:ext>
            </a:extLst>
          </p:cNvPr>
          <p:cNvSpPr txBox="1"/>
          <p:nvPr/>
        </p:nvSpPr>
        <p:spPr>
          <a:xfrm>
            <a:off x="1852673" y="4916811"/>
            <a:ext cx="1814920" cy="276999"/>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rPr>
              <a:t>Creative Algorithm</a:t>
            </a:r>
          </a:p>
        </p:txBody>
      </p:sp>
      <p:sp>
        <p:nvSpPr>
          <p:cNvPr id="9" name="Rectangle 8">
            <a:extLst>
              <a:ext uri="{FF2B5EF4-FFF2-40B4-BE49-F238E27FC236}">
                <a16:creationId xmlns:a16="http://schemas.microsoft.com/office/drawing/2014/main" id="{DD2F42B1-430D-4F2C-B6F2-C13537512098}"/>
              </a:ext>
            </a:extLst>
          </p:cNvPr>
          <p:cNvSpPr/>
          <p:nvPr/>
        </p:nvSpPr>
        <p:spPr>
          <a:xfrm>
            <a:off x="740717" y="6058807"/>
            <a:ext cx="907461" cy="66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mj-lt"/>
                <a:ea typeface="Verdana" panose="020B0604030504040204" pitchFamily="34" charset="0"/>
              </a:rPr>
              <a:t>HUD - 1</a:t>
            </a:r>
          </a:p>
          <a:p>
            <a:pPr algn="ctr"/>
            <a:endParaRPr lang="en-US" sz="1200" b="1" dirty="0">
              <a:solidFill>
                <a:schemeClr val="tx1"/>
              </a:solidFill>
              <a:latin typeface="+mj-lt"/>
              <a:ea typeface="Verdana" panose="020B0604030504040204" pitchFamily="34" charset="0"/>
            </a:endParaRPr>
          </a:p>
          <a:p>
            <a:pPr algn="ctr"/>
            <a:r>
              <a:rPr lang="en-US" sz="1200" b="1" dirty="0">
                <a:solidFill>
                  <a:schemeClr val="tx1"/>
                </a:solidFill>
                <a:latin typeface="+mj-lt"/>
                <a:ea typeface="Verdana" panose="020B0604030504040204" pitchFamily="34" charset="0"/>
              </a:rPr>
              <a:t>EDA</a:t>
            </a:r>
          </a:p>
        </p:txBody>
      </p:sp>
      <p:sp>
        <p:nvSpPr>
          <p:cNvPr id="10" name="Rectangle 9">
            <a:extLst>
              <a:ext uri="{FF2B5EF4-FFF2-40B4-BE49-F238E27FC236}">
                <a16:creationId xmlns:a16="http://schemas.microsoft.com/office/drawing/2014/main" id="{82CB8E96-1B51-4B3A-9F7F-659CBA34B6FC}"/>
              </a:ext>
            </a:extLst>
          </p:cNvPr>
          <p:cNvSpPr/>
          <p:nvPr/>
        </p:nvSpPr>
        <p:spPr>
          <a:xfrm>
            <a:off x="2220677" y="6058807"/>
            <a:ext cx="907461" cy="66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HUD - 2</a:t>
            </a:r>
          </a:p>
          <a:p>
            <a:pPr algn="ctr"/>
            <a:r>
              <a:rPr lang="en-US" sz="1200" b="1" dirty="0">
                <a:solidFill>
                  <a:schemeClr val="tx1"/>
                </a:solidFill>
              </a:rPr>
              <a:t>Feature Analysis</a:t>
            </a:r>
          </a:p>
        </p:txBody>
      </p:sp>
      <p:sp>
        <p:nvSpPr>
          <p:cNvPr id="11" name="Rectangle 10">
            <a:extLst>
              <a:ext uri="{FF2B5EF4-FFF2-40B4-BE49-F238E27FC236}">
                <a16:creationId xmlns:a16="http://schemas.microsoft.com/office/drawing/2014/main" id="{07F362F5-600B-4310-AAAE-6660EEC57AE4}"/>
              </a:ext>
            </a:extLst>
          </p:cNvPr>
          <p:cNvSpPr/>
          <p:nvPr/>
        </p:nvSpPr>
        <p:spPr>
          <a:xfrm>
            <a:off x="3729863" y="6058807"/>
            <a:ext cx="907461" cy="66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mj-lt"/>
                <a:ea typeface="Verdana" panose="020B0604030504040204" pitchFamily="34" charset="0"/>
              </a:rPr>
              <a:t>HUD - 3</a:t>
            </a:r>
          </a:p>
          <a:p>
            <a:pPr algn="ctr"/>
            <a:r>
              <a:rPr lang="en-US" sz="1200" b="1" dirty="0">
                <a:solidFill>
                  <a:schemeClr val="tx1"/>
                </a:solidFill>
                <a:latin typeface="+mj-lt"/>
                <a:ea typeface="Verdana" panose="020B0604030504040204" pitchFamily="34" charset="0"/>
              </a:rPr>
              <a:t>CA</a:t>
            </a:r>
          </a:p>
        </p:txBody>
      </p:sp>
      <p:cxnSp>
        <p:nvCxnSpPr>
          <p:cNvPr id="12" name="Connector: Elbow 11">
            <a:extLst>
              <a:ext uri="{FF2B5EF4-FFF2-40B4-BE49-F238E27FC236}">
                <a16:creationId xmlns:a16="http://schemas.microsoft.com/office/drawing/2014/main" id="{855F72FB-0422-4516-951A-C007B7332D3D}"/>
              </a:ext>
            </a:extLst>
          </p:cNvPr>
          <p:cNvCxnSpPr>
            <a:cxnSpLocks/>
          </p:cNvCxnSpPr>
          <p:nvPr/>
        </p:nvCxnSpPr>
        <p:spPr>
          <a:xfrm rot="5400000">
            <a:off x="1538356" y="4939691"/>
            <a:ext cx="672547" cy="156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BFCF7BA-20F8-4521-97FA-BAFDCD606AFE}"/>
              </a:ext>
            </a:extLst>
          </p:cNvPr>
          <p:cNvCxnSpPr>
            <a:stCxn id="5" idx="2"/>
            <a:endCxn id="10" idx="0"/>
          </p:cNvCxnSpPr>
          <p:nvPr/>
        </p:nvCxnSpPr>
        <p:spPr>
          <a:xfrm rot="16200000" flipH="1">
            <a:off x="2332490" y="5716889"/>
            <a:ext cx="672548" cy="112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BE6912A-DD81-4359-8D77-D48F53E108D0}"/>
              </a:ext>
            </a:extLst>
          </p:cNvPr>
          <p:cNvCxnSpPr>
            <a:stCxn id="5" idx="2"/>
            <a:endCxn id="11" idx="0"/>
          </p:cNvCxnSpPr>
          <p:nvPr/>
        </p:nvCxnSpPr>
        <p:spPr>
          <a:xfrm rot="16200000" flipH="1">
            <a:off x="3087083" y="4962296"/>
            <a:ext cx="672548" cy="15204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34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C79A9-87A1-41C4-A989-1C191ECBCDE8}"/>
              </a:ext>
            </a:extLst>
          </p:cNvPr>
          <p:cNvSpPr>
            <a:spLocks noGrp="1"/>
          </p:cNvSpPr>
          <p:nvPr>
            <p:ph idx="1"/>
          </p:nvPr>
        </p:nvSpPr>
        <p:spPr/>
        <p:txBody>
          <a:bodyPr>
            <a:normAutofit lnSpcReduction="10000"/>
          </a:bodyPr>
          <a:lstStyle/>
          <a:p>
            <a:pPr marL="0" indent="0">
              <a:buNone/>
            </a:pPr>
            <a:r>
              <a:rPr lang="en-US" b="1" dirty="0"/>
              <a:t>Data Source</a:t>
            </a:r>
          </a:p>
          <a:p>
            <a:pPr marL="0" indent="0">
              <a:buNone/>
            </a:pPr>
            <a:endParaRPr lang="en-US" b="1" dirty="0"/>
          </a:p>
          <a:p>
            <a:pPr marL="0" indent="0">
              <a:buNone/>
            </a:pPr>
            <a:endParaRPr lang="en-US" b="1" dirty="0"/>
          </a:p>
          <a:p>
            <a:pPr>
              <a:buFont typeface="Wingdings" panose="05000000000000000000" pitchFamily="2" charset="2"/>
              <a:buChar char="v"/>
            </a:pPr>
            <a:r>
              <a:rPr lang="en-US" sz="1200" dirty="0"/>
              <a:t>Hollywood Theatrical Market Synopsis 1995 to 2021 | Kaggle</a:t>
            </a:r>
          </a:p>
          <a:p>
            <a:pPr>
              <a:buFont typeface="Wingdings" panose="05000000000000000000" pitchFamily="2" charset="2"/>
              <a:buChar char="v"/>
            </a:pPr>
            <a:r>
              <a:rPr lang="en-US" sz="1200" dirty="0"/>
              <a:t>IMDB 5000 Movie Dataset | Kaggle</a:t>
            </a:r>
          </a:p>
          <a:p>
            <a:pPr marL="0" indent="0">
              <a:buNone/>
            </a:pPr>
            <a:r>
              <a:rPr lang="en-US" dirty="0"/>
              <a:t>These data sets were chosen as it provides a good summary of key metrics and the second data set has information about Facebook likes for each of the actors, director and the movie.</a:t>
            </a:r>
          </a:p>
          <a:p>
            <a:pPr marL="0" indent="0">
              <a:buNone/>
            </a:pPr>
            <a:r>
              <a:rPr lang="en-US" dirty="0"/>
              <a:t>The Highest Grossers data lists the top grossing movie for each year based on the tickets sold for each movie during the course of that respective year and also its corresponding year 2019 valuation(adjusted for inflation), Only in North America</a:t>
            </a:r>
          </a:p>
          <a:p>
            <a:pPr marL="0" indent="0">
              <a:buNone/>
            </a:pPr>
            <a:r>
              <a:rPr lang="en-US" dirty="0"/>
              <a:t>It also has a unique feature called Facebook poster faces, since we do not have the data for marketing, this can be used as a proxy.</a:t>
            </a:r>
          </a:p>
          <a:p>
            <a:pPr marL="0" indent="0">
              <a:buNone/>
            </a:pPr>
            <a:r>
              <a:rPr lang="en-US" dirty="0"/>
              <a:t>This data set also has features like IMDB score, critical reviews and genres.</a:t>
            </a:r>
          </a:p>
          <a:p>
            <a:pPr marL="0" indent="0">
              <a:buNone/>
            </a:pPr>
            <a:r>
              <a:rPr lang="en-US" dirty="0"/>
              <a:t>These data sets are a good set for HUD-1 to get a feeling of if we are moving in the right direction. </a:t>
            </a:r>
          </a:p>
        </p:txBody>
      </p:sp>
      <p:pic>
        <p:nvPicPr>
          <p:cNvPr id="5" name="Picture 4">
            <a:extLst>
              <a:ext uri="{FF2B5EF4-FFF2-40B4-BE49-F238E27FC236}">
                <a16:creationId xmlns:a16="http://schemas.microsoft.com/office/drawing/2014/main" id="{11390744-72DE-4863-A1E1-2EAFDD97480B}"/>
              </a:ext>
            </a:extLst>
          </p:cNvPr>
          <p:cNvPicPr>
            <a:picLocks noChangeAspect="1"/>
          </p:cNvPicPr>
          <p:nvPr/>
        </p:nvPicPr>
        <p:blipFill>
          <a:blip r:embed="rId2"/>
          <a:stretch>
            <a:fillRect/>
          </a:stretch>
        </p:blipFill>
        <p:spPr>
          <a:xfrm>
            <a:off x="2038350" y="681919"/>
            <a:ext cx="1390650" cy="1390650"/>
          </a:xfrm>
          <a:prstGeom prst="rect">
            <a:avLst/>
          </a:prstGeom>
        </p:spPr>
      </p:pic>
    </p:spTree>
    <p:extLst>
      <p:ext uri="{BB962C8B-B14F-4D97-AF65-F5344CB8AC3E}">
        <p14:creationId xmlns:p14="http://schemas.microsoft.com/office/powerpoint/2010/main" val="297860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576148-748F-4B19-B0C5-7451CE605B41}"/>
              </a:ext>
            </a:extLst>
          </p:cNvPr>
          <p:cNvSpPr>
            <a:spLocks noGrp="1"/>
          </p:cNvSpPr>
          <p:nvPr>
            <p:ph idx="1"/>
          </p:nvPr>
        </p:nvSpPr>
        <p:spPr/>
        <p:txBody>
          <a:bodyPr/>
          <a:lstStyle/>
          <a:p>
            <a:r>
              <a:rPr lang="en-US" dirty="0"/>
              <a:t>MDB team is aware that the initial data set may not be good enough to provide the final answer but will direct in the right direction. MDB team will have to eventually scrap more data and do transformations and using machine learning techniques to overcome the obstacles and be the **HERO ** for Harold.</a:t>
            </a:r>
          </a:p>
          <a:p>
            <a:pPr marL="0" indent="0">
              <a:buNone/>
            </a:pPr>
            <a:r>
              <a:rPr lang="en-US" dirty="0"/>
              <a:t>HUD -1 answers the following key questions.</a:t>
            </a:r>
          </a:p>
          <a:p>
            <a:pPr>
              <a:buFont typeface="+mj-lt"/>
              <a:buAutoNum type="arabicPeriod"/>
            </a:pPr>
            <a:r>
              <a:rPr lang="en-US" dirty="0"/>
              <a:t>Compare total box office and total tickets sold compared to average price relationship.</a:t>
            </a:r>
          </a:p>
          <a:p>
            <a:pPr>
              <a:buFont typeface="+mj-lt"/>
              <a:buAutoNum type="arabicPeriod"/>
            </a:pPr>
            <a:r>
              <a:rPr lang="en-US" dirty="0"/>
              <a:t>Which genre grosses the higher for each studio? Show statistics for each studio and genre.</a:t>
            </a:r>
          </a:p>
          <a:p>
            <a:pPr>
              <a:buFont typeface="+mj-lt"/>
              <a:buAutoNum type="arabicPeriod"/>
            </a:pPr>
            <a:r>
              <a:rPr lang="en-US" dirty="0"/>
              <a:t>Top 5 Actors and Directors with highest grossing movies.</a:t>
            </a:r>
          </a:p>
          <a:p>
            <a:pPr>
              <a:buFont typeface="+mj-lt"/>
              <a:buAutoNum type="arabicPeriod"/>
            </a:pPr>
            <a:r>
              <a:rPr lang="en-US" dirty="0"/>
              <a:t>Poster vs grossing revenue </a:t>
            </a:r>
            <a:r>
              <a:rPr lang="en-US"/>
              <a:t>and tickets sold </a:t>
            </a:r>
            <a:r>
              <a:rPr lang="en-US" dirty="0"/>
              <a:t>relationship.</a:t>
            </a:r>
          </a:p>
          <a:p>
            <a:pPr>
              <a:buFont typeface="+mj-lt"/>
              <a:buAutoNum type="arabicPeriod"/>
            </a:pPr>
            <a:r>
              <a:rPr lang="en-US" dirty="0"/>
              <a:t>Generate ROI for the movies?</a:t>
            </a:r>
          </a:p>
          <a:p>
            <a:pPr>
              <a:buFont typeface="+mj-lt"/>
              <a:buAutoNum type="arabicPeriod"/>
            </a:pPr>
            <a:r>
              <a:rPr lang="en-US" dirty="0"/>
              <a:t>Facebook like compared to earnings?</a:t>
            </a:r>
          </a:p>
          <a:p>
            <a:pPr>
              <a:buFont typeface="+mj-lt"/>
              <a:buAutoNum type="arabicPeriod"/>
            </a:pPr>
            <a:r>
              <a:rPr lang="en-US" dirty="0"/>
              <a:t>MPAA Ratings vs Earnings comparison?</a:t>
            </a:r>
          </a:p>
          <a:p>
            <a:pPr>
              <a:buFont typeface="+mj-lt"/>
              <a:buAutoNum type="arabicPeriod"/>
            </a:pPr>
            <a:r>
              <a:rPr lang="en-US" dirty="0"/>
              <a:t>Correlation between IMDB score and Earnings?</a:t>
            </a:r>
          </a:p>
          <a:p>
            <a:endParaRPr lang="en-US" dirty="0"/>
          </a:p>
        </p:txBody>
      </p:sp>
      <p:pic>
        <p:nvPicPr>
          <p:cNvPr id="8" name="Picture 7">
            <a:extLst>
              <a:ext uri="{FF2B5EF4-FFF2-40B4-BE49-F238E27FC236}">
                <a16:creationId xmlns:a16="http://schemas.microsoft.com/office/drawing/2014/main" id="{E9C9907D-608C-4352-87BB-A4EFD2508D12}"/>
              </a:ext>
            </a:extLst>
          </p:cNvPr>
          <p:cNvPicPr>
            <a:picLocks noChangeAspect="1"/>
          </p:cNvPicPr>
          <p:nvPr/>
        </p:nvPicPr>
        <p:blipFill>
          <a:blip r:embed="rId2"/>
          <a:stretch>
            <a:fillRect/>
          </a:stretch>
        </p:blipFill>
        <p:spPr>
          <a:xfrm>
            <a:off x="1476729" y="183125"/>
            <a:ext cx="2395360" cy="2294257"/>
          </a:xfrm>
          <a:prstGeom prst="rect">
            <a:avLst/>
          </a:prstGeom>
        </p:spPr>
      </p:pic>
    </p:spTree>
    <p:extLst>
      <p:ext uri="{BB962C8B-B14F-4D97-AF65-F5344CB8AC3E}">
        <p14:creationId xmlns:p14="http://schemas.microsoft.com/office/powerpoint/2010/main" val="3470708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7BAD-6367-E44B-B9E5-4BA01E87AFAB}"/>
              </a:ext>
            </a:extLst>
          </p:cNvPr>
          <p:cNvSpPr>
            <a:spLocks noGrp="1"/>
          </p:cNvSpPr>
          <p:nvPr>
            <p:ph type="title"/>
          </p:nvPr>
        </p:nvSpPr>
        <p:spPr>
          <a:xfrm>
            <a:off x="457199" y="474560"/>
            <a:ext cx="4760785" cy="1060730"/>
          </a:xfrm>
        </p:spPr>
        <p:txBody>
          <a:bodyPr>
            <a:normAutofit/>
          </a:bodyPr>
          <a:lstStyle/>
          <a:p>
            <a:r>
              <a:rPr lang="en-US" sz="2000" b="1" dirty="0">
                <a:solidFill>
                  <a:schemeClr val="tx1"/>
                </a:solidFill>
              </a:rPr>
              <a:t>Compare total box office and total tickets sold compared to average price relationship</a:t>
            </a:r>
          </a:p>
        </p:txBody>
      </p:sp>
      <p:sp>
        <p:nvSpPr>
          <p:cNvPr id="3" name="Content Placeholder 2">
            <a:extLst>
              <a:ext uri="{FF2B5EF4-FFF2-40B4-BE49-F238E27FC236}">
                <a16:creationId xmlns:a16="http://schemas.microsoft.com/office/drawing/2014/main" id="{FF07750D-C0F7-FB42-AE32-08AB3A6B580C}"/>
              </a:ext>
            </a:extLst>
          </p:cNvPr>
          <p:cNvSpPr>
            <a:spLocks noGrp="1"/>
          </p:cNvSpPr>
          <p:nvPr>
            <p:ph idx="1"/>
          </p:nvPr>
        </p:nvSpPr>
        <p:spPr>
          <a:xfrm>
            <a:off x="457199" y="3495077"/>
            <a:ext cx="4760786" cy="5174364"/>
          </a:xfrm>
        </p:spPr>
        <p:txBody>
          <a:bodyPr>
            <a:normAutofit fontScale="92500" lnSpcReduction="20000"/>
          </a:bodyPr>
          <a:lstStyle/>
          <a:p>
            <a:r>
              <a:rPr lang="en-US" dirty="0"/>
              <a:t>As you can see, the average ticket price has a negative correlation with the number of tickets sold.</a:t>
            </a:r>
          </a:p>
          <a:p>
            <a:r>
              <a:rPr lang="en-US" dirty="0"/>
              <a:t>As ticket prices get higher, less tickets are sold, which will be shown below in a scatter plot.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However, as ticket prices get higher, the total box office gets higher, as seen in the correlations.</a:t>
            </a:r>
          </a:p>
          <a:p>
            <a:r>
              <a:rPr lang="en-US" dirty="0"/>
              <a:t>When excluding data from 2020 and 2021 the correlations are almost the same.</a:t>
            </a:r>
          </a:p>
          <a:p>
            <a:r>
              <a:rPr lang="en-US" dirty="0"/>
              <a:t>Conclusion: Studios would rather have less consumers but have increased ticket prices because the higher ticket price results in more money for the studio/theater.</a:t>
            </a:r>
          </a:p>
        </p:txBody>
      </p:sp>
      <p:pic>
        <p:nvPicPr>
          <p:cNvPr id="7" name="Picture 6" descr="Application&#10;&#10;Description automatically generated with low confidence">
            <a:extLst>
              <a:ext uri="{FF2B5EF4-FFF2-40B4-BE49-F238E27FC236}">
                <a16:creationId xmlns:a16="http://schemas.microsoft.com/office/drawing/2014/main" id="{34CD251A-3E3B-6543-9FA2-3678761B2E33}"/>
              </a:ext>
            </a:extLst>
          </p:cNvPr>
          <p:cNvPicPr>
            <a:picLocks noChangeAspect="1"/>
          </p:cNvPicPr>
          <p:nvPr/>
        </p:nvPicPr>
        <p:blipFill>
          <a:blip r:embed="rId2"/>
          <a:stretch>
            <a:fillRect/>
          </a:stretch>
        </p:blipFill>
        <p:spPr>
          <a:xfrm>
            <a:off x="228601" y="4572000"/>
            <a:ext cx="5368006" cy="2286538"/>
          </a:xfrm>
          <a:prstGeom prst="rect">
            <a:avLst/>
          </a:prstGeom>
        </p:spPr>
      </p:pic>
      <p:pic>
        <p:nvPicPr>
          <p:cNvPr id="11" name="Picture 10" descr="Table&#10;&#10;Description automatically generated">
            <a:extLst>
              <a:ext uri="{FF2B5EF4-FFF2-40B4-BE49-F238E27FC236}">
                <a16:creationId xmlns:a16="http://schemas.microsoft.com/office/drawing/2014/main" id="{4C66C95E-9868-AD4C-B27D-08314A8297C6}"/>
              </a:ext>
            </a:extLst>
          </p:cNvPr>
          <p:cNvPicPr>
            <a:picLocks noChangeAspect="1"/>
          </p:cNvPicPr>
          <p:nvPr/>
        </p:nvPicPr>
        <p:blipFill>
          <a:blip r:embed="rId3"/>
          <a:stretch>
            <a:fillRect/>
          </a:stretch>
        </p:blipFill>
        <p:spPr>
          <a:xfrm>
            <a:off x="79022" y="2144889"/>
            <a:ext cx="5458685" cy="1350188"/>
          </a:xfrm>
          <a:prstGeom prst="rect">
            <a:avLst/>
          </a:prstGeom>
        </p:spPr>
      </p:pic>
    </p:spTree>
    <p:extLst>
      <p:ext uri="{BB962C8B-B14F-4D97-AF65-F5344CB8AC3E}">
        <p14:creationId xmlns:p14="http://schemas.microsoft.com/office/powerpoint/2010/main" val="410079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algn="ctr"/>
            <a:r>
              <a:rPr lang="en-US" sz="2000" b="1" dirty="0"/>
              <a:t>Recommendation </a:t>
            </a:r>
          </a:p>
          <a:p>
            <a:r>
              <a:rPr lang="en-US" sz="1600" dirty="0"/>
              <a:t>Actor </a:t>
            </a:r>
            <a:r>
              <a:rPr lang="en-US" sz="1600" dirty="0" err="1"/>
              <a:t>facebook</a:t>
            </a:r>
            <a:r>
              <a:rPr lang="en-US" sz="1600" dirty="0"/>
              <a:t> likes is not a good indicator for earnings. </a:t>
            </a:r>
          </a:p>
          <a:p>
            <a:endParaRPr lang="en-US" sz="1600" dirty="0"/>
          </a:p>
        </p:txBody>
      </p:sp>
      <p:pic>
        <p:nvPicPr>
          <p:cNvPr id="6" name="Picture 5">
            <a:extLst>
              <a:ext uri="{FF2B5EF4-FFF2-40B4-BE49-F238E27FC236}">
                <a16:creationId xmlns:a16="http://schemas.microsoft.com/office/drawing/2014/main" id="{898AECE2-4D37-4E85-9B16-8434E6D7A0B2}"/>
              </a:ext>
            </a:extLst>
          </p:cNvPr>
          <p:cNvPicPr>
            <a:picLocks noChangeAspect="1"/>
          </p:cNvPicPr>
          <p:nvPr/>
        </p:nvPicPr>
        <p:blipFill>
          <a:blip r:embed="rId2"/>
          <a:stretch>
            <a:fillRect/>
          </a:stretch>
        </p:blipFill>
        <p:spPr>
          <a:xfrm>
            <a:off x="1036461" y="182033"/>
            <a:ext cx="2933700" cy="1600200"/>
          </a:xfrm>
          <a:prstGeom prst="rect">
            <a:avLst/>
          </a:prstGeom>
        </p:spPr>
      </p:pic>
      <p:pic>
        <p:nvPicPr>
          <p:cNvPr id="8" name="Picture 7">
            <a:extLst>
              <a:ext uri="{FF2B5EF4-FFF2-40B4-BE49-F238E27FC236}">
                <a16:creationId xmlns:a16="http://schemas.microsoft.com/office/drawing/2014/main" id="{866A9C5F-9D71-467C-AD4D-B905FC0FDDC0}"/>
              </a:ext>
            </a:extLst>
          </p:cNvPr>
          <p:cNvPicPr>
            <a:picLocks noChangeAspect="1"/>
          </p:cNvPicPr>
          <p:nvPr/>
        </p:nvPicPr>
        <p:blipFill>
          <a:blip r:embed="rId3"/>
          <a:stretch>
            <a:fillRect/>
          </a:stretch>
        </p:blipFill>
        <p:spPr>
          <a:xfrm>
            <a:off x="510116" y="4161016"/>
            <a:ext cx="4944533" cy="3992679"/>
          </a:xfrm>
          <a:prstGeom prst="rect">
            <a:avLst/>
          </a:prstGeom>
        </p:spPr>
      </p:pic>
    </p:spTree>
    <p:extLst>
      <p:ext uri="{BB962C8B-B14F-4D97-AF65-F5344CB8AC3E}">
        <p14:creationId xmlns:p14="http://schemas.microsoft.com/office/powerpoint/2010/main" val="140213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marL="0" indent="0" algn="ctr">
              <a:buNone/>
            </a:pPr>
            <a:r>
              <a:rPr lang="en-US" sz="2000" b="1" dirty="0"/>
              <a:t>Recommendation </a:t>
            </a:r>
          </a:p>
          <a:p>
            <a:pPr>
              <a:buFont typeface="Wingdings" panose="05000000000000000000" pitchFamily="2" charset="2"/>
              <a:buChar char="v"/>
            </a:pPr>
            <a:r>
              <a:rPr lang="en-US" sz="1600" dirty="0"/>
              <a:t>IMDB score gives some indication but is still not a good feature on its own to help in predicting higher earnings. (data set contains movies from many countries and many years)</a:t>
            </a:r>
          </a:p>
          <a:p>
            <a:endParaRPr lang="en-US" sz="1600" dirty="0"/>
          </a:p>
          <a:p>
            <a:endParaRPr lang="en-US" sz="1600" dirty="0"/>
          </a:p>
        </p:txBody>
      </p:sp>
      <p:pic>
        <p:nvPicPr>
          <p:cNvPr id="6" name="Picture 5">
            <a:extLst>
              <a:ext uri="{FF2B5EF4-FFF2-40B4-BE49-F238E27FC236}">
                <a16:creationId xmlns:a16="http://schemas.microsoft.com/office/drawing/2014/main" id="{898AECE2-4D37-4E85-9B16-8434E6D7A0B2}"/>
              </a:ext>
            </a:extLst>
          </p:cNvPr>
          <p:cNvPicPr>
            <a:picLocks noChangeAspect="1"/>
          </p:cNvPicPr>
          <p:nvPr/>
        </p:nvPicPr>
        <p:blipFill>
          <a:blip r:embed="rId2"/>
          <a:stretch>
            <a:fillRect/>
          </a:stretch>
        </p:blipFill>
        <p:spPr>
          <a:xfrm>
            <a:off x="1036461" y="182033"/>
            <a:ext cx="2933700" cy="1600200"/>
          </a:xfrm>
          <a:prstGeom prst="rect">
            <a:avLst/>
          </a:prstGeom>
        </p:spPr>
      </p:pic>
      <p:pic>
        <p:nvPicPr>
          <p:cNvPr id="3" name="Picture 2">
            <a:extLst>
              <a:ext uri="{FF2B5EF4-FFF2-40B4-BE49-F238E27FC236}">
                <a16:creationId xmlns:a16="http://schemas.microsoft.com/office/drawing/2014/main" id="{61E69105-1564-48F6-8021-AA5F42D80F5E}"/>
              </a:ext>
            </a:extLst>
          </p:cNvPr>
          <p:cNvPicPr>
            <a:picLocks noChangeAspect="1"/>
          </p:cNvPicPr>
          <p:nvPr/>
        </p:nvPicPr>
        <p:blipFill>
          <a:blip r:embed="rId3"/>
          <a:stretch>
            <a:fillRect/>
          </a:stretch>
        </p:blipFill>
        <p:spPr>
          <a:xfrm>
            <a:off x="228599" y="4659356"/>
            <a:ext cx="5217985" cy="3564693"/>
          </a:xfrm>
          <a:prstGeom prst="rect">
            <a:avLst/>
          </a:prstGeom>
        </p:spPr>
      </p:pic>
    </p:spTree>
    <p:extLst>
      <p:ext uri="{BB962C8B-B14F-4D97-AF65-F5344CB8AC3E}">
        <p14:creationId xmlns:p14="http://schemas.microsoft.com/office/powerpoint/2010/main" val="281431335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02E0EF7D44C04B9FA644DBFF45FF6A" ma:contentTypeVersion="13" ma:contentTypeDescription="Create a new document." ma:contentTypeScope="" ma:versionID="206b9469efed5238e3299da57cdc015e">
  <xsd:schema xmlns:xsd="http://www.w3.org/2001/XMLSchema" xmlns:xs="http://www.w3.org/2001/XMLSchema" xmlns:p="http://schemas.microsoft.com/office/2006/metadata/properties" xmlns:ns2="876de33e-aaa5-4507-9b92-b84e676ded0d" xmlns:ns3="ef88797d-310b-4d46-ad9c-0c23fa0c8d45" targetNamespace="http://schemas.microsoft.com/office/2006/metadata/properties" ma:root="true" ma:fieldsID="281ed500249cd3fe925a7af84a8b56c4" ns2:_="" ns3:_="">
    <xsd:import namespace="876de33e-aaa5-4507-9b92-b84e676ded0d"/>
    <xsd:import namespace="ef88797d-310b-4d46-ad9c-0c23fa0c8d4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KeyPoints" minOccurs="0"/>
                <xsd:element ref="ns3:MediaServiceKeyPoints"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de33e-aaa5-4507-9b92-b84e676ded0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f88797d-310b-4d46-ad9c-0c23fa0c8d4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f88797d-310b-4d46-ad9c-0c23fa0c8d45" xsi:nil="true"/>
  </documentManagement>
</p:properties>
</file>

<file path=customXml/itemProps1.xml><?xml version="1.0" encoding="utf-8"?>
<ds:datastoreItem xmlns:ds="http://schemas.openxmlformats.org/officeDocument/2006/customXml" ds:itemID="{F28CF33A-5C4D-495F-BC38-FDA3553FE5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6de33e-aaa5-4507-9b92-b84e676ded0d"/>
    <ds:schemaRef ds:uri="ef88797d-310b-4d46-ad9c-0c23fa0c8d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B9FE9E-4225-43A8-A8C9-61BAE9CED68F}">
  <ds:schemaRefs>
    <ds:schemaRef ds:uri="http://schemas.microsoft.com/sharepoint/v3/contenttype/forms"/>
  </ds:schemaRefs>
</ds:datastoreItem>
</file>

<file path=customXml/itemProps3.xml><?xml version="1.0" encoding="utf-8"?>
<ds:datastoreItem xmlns:ds="http://schemas.openxmlformats.org/officeDocument/2006/customXml" ds:itemID="{BD0E37F7-73A9-4D3D-9C26-F85A847C247A}">
  <ds:schemaRefs>
    <ds:schemaRef ds:uri="http://schemas.microsoft.com/office/2006/metadata/properties"/>
    <ds:schemaRef ds:uri="http://schemas.microsoft.com/office/infopath/2007/PartnerControls"/>
    <ds:schemaRef ds:uri="ef88797d-310b-4d46-ad9c-0c23fa0c8d45"/>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1532</Words>
  <Application>Microsoft Macintosh PowerPoint</Application>
  <PresentationFormat>Letter Paper (8.5x11 in)</PresentationFormat>
  <Paragraphs>180</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-apple-system</vt:lpstr>
      <vt:lpstr>alright_sans</vt:lpstr>
      <vt:lpstr>Arial</vt:lpstr>
      <vt:lpstr>Times New Roman</vt:lpstr>
      <vt:lpstr>Trebuchet MS</vt:lpstr>
      <vt:lpstr>Verdana</vt:lpstr>
      <vt:lpstr>Wingdings</vt:lpstr>
      <vt:lpstr>Wingdings 3</vt:lpstr>
      <vt:lpstr>Facet</vt:lpstr>
      <vt:lpstr>MovieS</vt:lpstr>
      <vt:lpstr>PowerPoint Presentation</vt:lpstr>
      <vt:lpstr>PowerPoint Presentation</vt:lpstr>
      <vt:lpstr>PowerPoint Presentation</vt:lpstr>
      <vt:lpstr>PowerPoint Presentation</vt:lpstr>
      <vt:lpstr>PowerPoint Presentation</vt:lpstr>
      <vt:lpstr>Compare total box office and total tickets sold compared to average price relationship</vt:lpstr>
      <vt:lpstr>PowerPoint Presentation</vt:lpstr>
      <vt:lpstr>PowerPoint Presentation</vt:lpstr>
      <vt:lpstr>PowerPoint Presentation</vt:lpstr>
      <vt:lpstr>PowerPoint Presentation</vt:lpstr>
      <vt:lpstr>PowerPoint Presentation</vt:lpstr>
      <vt:lpstr>Poster and imdb score vs grossing revenue relationship and tickets sold for Top Grossing Movies in US</vt:lpstr>
      <vt:lpstr>Recommendation  </vt:lpstr>
      <vt:lpstr>FILM GENRE</vt:lpstr>
      <vt:lpstr>Genre</vt:lpstr>
      <vt:lpstr>PowerPoint Presentation</vt:lpstr>
      <vt:lpstr>Movie Studios</vt:lpstr>
      <vt:lpstr>Top Genres</vt:lpstr>
      <vt:lpstr>PowerPoint Presentation</vt:lpstr>
      <vt:lpstr>Highest Grossing Films</vt:lpstr>
      <vt:lpstr>PowerPoint Presentation</vt:lpstr>
      <vt:lpstr>Sales for each Genre in year of Movie release</vt:lpstr>
      <vt:lpstr>Sales for each Genre in 2019</vt:lpstr>
      <vt:lpstr>2010 – 2015 Popularity for all Genres</vt:lpstr>
      <vt:lpstr>PowerPoint Presentation</vt:lpstr>
      <vt:lpstr>Genres 2010-2015</vt:lpstr>
      <vt:lpstr>Summary of Genres 2010 - 2015</vt:lpstr>
      <vt:lpstr>Top 5 Directors who have directed high grossing films</vt:lpstr>
      <vt:lpstr>J.J Abrams is1 of the Top 5 Directors </vt:lpstr>
      <vt:lpstr>Bar Chart showing  IMDB_Score &amp; Gross Earning by Director and Movie</vt:lpstr>
      <vt:lpstr>IMDB Rating – Compared to Movies Gross Earning’s using a hvplot - Scatter </vt:lpstr>
      <vt:lpstr>Meta_score – Compared to Movies Gross Earning’s using hvplot - Scatter </vt:lpstr>
      <vt:lpstr>IMDB_Rating – Compared to Movies Gross Earning’s using hvplot - Hexbin </vt:lpstr>
      <vt:lpstr>Meta_Score – Compared to Movies Gross Earning’s using hvplot - Hexbin </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MovieS</dc:title>
  <dc:creator>singhg2001</dc:creator>
  <cp:lastModifiedBy>tyler gehbauer</cp:lastModifiedBy>
  <cp:revision>24</cp:revision>
  <dcterms:created xsi:type="dcterms:W3CDTF">2022-01-25T19:28:57Z</dcterms:created>
  <dcterms:modified xsi:type="dcterms:W3CDTF">2022-01-29T00:30:31Z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0x0101005F02E0EF7D44C04B9FA644DBFF45FF6A</vt:lpwstr>
  </property>
</Properties>
</file>